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4"/>
  </p:sldMasterIdLst>
  <p:sldIdLst>
    <p:sldId id="262" r:id="rId5"/>
    <p:sldId id="263" r:id="rId6"/>
    <p:sldId id="279" r:id="rId7"/>
    <p:sldId id="264" r:id="rId8"/>
    <p:sldId id="275" r:id="rId9"/>
    <p:sldId id="265" r:id="rId10"/>
    <p:sldId id="274" r:id="rId11"/>
    <p:sldId id="277" r:id="rId12"/>
    <p:sldId id="266" r:id="rId13"/>
    <p:sldId id="272" r:id="rId14"/>
    <p:sldId id="267" r:id="rId15"/>
    <p:sldId id="273" r:id="rId16"/>
    <p:sldId id="278" r:id="rId17"/>
    <p:sldId id="268" r:id="rId18"/>
    <p:sldId id="280" r:id="rId19"/>
    <p:sldId id="281" r:id="rId20"/>
    <p:sldId id="283" r:id="rId21"/>
    <p:sldId id="282" r:id="rId22"/>
    <p:sldId id="269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7F1"/>
    <a:srgbClr val="344529"/>
    <a:srgbClr val="2B3922"/>
    <a:srgbClr val="2E3722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8" autoAdjust="0"/>
    <p:restoredTop sz="94619" autoAdjust="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0817-A112-4847-8014-A94B7D2A4EA3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430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5799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23665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491327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62745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21543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94035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754616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F6FA2B21-3FCD-4721-B95C-427943F61125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77854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284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46AA-F36E-4540-911D-FFFC0A0EF24A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16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882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817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78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96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2A6-918A-48BD-8CB9-CA713993B0EA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644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8CE86-875F-4587-BCF6-FA054AFC0D53}" type="datetime1">
              <a:rPr lang="en-US" smtClean="0"/>
              <a:pPr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412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4382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1601D1-077C-492D-B657-681B59494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 err="1"/>
              <a:t>Sosialisasi</a:t>
            </a:r>
            <a:r>
              <a:rPr lang="en-ID" dirty="0"/>
              <a:t> Sub </a:t>
            </a:r>
            <a:r>
              <a:rPr lang="en-ID" dirty="0" err="1"/>
              <a:t>Kontrak</a:t>
            </a:r>
            <a:r>
              <a:rPr lang="en-ID" dirty="0"/>
              <a:t> </a:t>
            </a:r>
            <a:r>
              <a:rPr lang="en-ID" dirty="0" err="1"/>
              <a:t>Riset</a:t>
            </a:r>
            <a:r>
              <a:rPr lang="en-ID" dirty="0"/>
              <a:t> DRPM 2021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A75454-16EF-4447-8CD9-6F4C03416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ID" dirty="0"/>
          </a:p>
          <a:p>
            <a:pPr marL="0" indent="0" algn="ctr">
              <a:buNone/>
            </a:pPr>
            <a:endParaRPr lang="en-ID" sz="28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en-ID" sz="28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en-ID" sz="2800" dirty="0" err="1">
                <a:solidFill>
                  <a:srgbClr val="FFFF00"/>
                </a:solidFill>
              </a:rPr>
              <a:t>Bidang</a:t>
            </a:r>
            <a:r>
              <a:rPr lang="en-ID" sz="2800" dirty="0">
                <a:solidFill>
                  <a:srgbClr val="FFFF00"/>
                </a:solidFill>
              </a:rPr>
              <a:t> </a:t>
            </a:r>
            <a:r>
              <a:rPr lang="en-ID" sz="2800" dirty="0" err="1">
                <a:solidFill>
                  <a:srgbClr val="FFFF00"/>
                </a:solidFill>
              </a:rPr>
              <a:t>Riset</a:t>
            </a:r>
            <a:r>
              <a:rPr lang="en-ID" sz="2800" dirty="0">
                <a:solidFill>
                  <a:srgbClr val="FFFF00"/>
                </a:solidFill>
              </a:rPr>
              <a:t> dan </a:t>
            </a:r>
            <a:r>
              <a:rPr lang="en-ID" sz="2800" dirty="0" err="1">
                <a:solidFill>
                  <a:srgbClr val="FFFF00"/>
                </a:solidFill>
              </a:rPr>
              <a:t>Inovasi</a:t>
            </a:r>
            <a:endParaRPr lang="en-ID" sz="28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en-ID" sz="2800" dirty="0">
                <a:solidFill>
                  <a:srgbClr val="FFFF00"/>
                </a:solidFill>
              </a:rPr>
              <a:t>Lembaga </a:t>
            </a:r>
            <a:r>
              <a:rPr lang="en-ID" sz="2800" dirty="0" err="1">
                <a:solidFill>
                  <a:srgbClr val="FFFF00"/>
                </a:solidFill>
              </a:rPr>
              <a:t>Penelitian</a:t>
            </a:r>
            <a:r>
              <a:rPr lang="en-ID" sz="2800" dirty="0">
                <a:solidFill>
                  <a:srgbClr val="FFFF00"/>
                </a:solidFill>
              </a:rPr>
              <a:t> dan </a:t>
            </a:r>
            <a:r>
              <a:rPr lang="en-ID" sz="2800" dirty="0" err="1">
                <a:solidFill>
                  <a:srgbClr val="FFFF00"/>
                </a:solidFill>
              </a:rPr>
              <a:t>Pengabdian</a:t>
            </a:r>
            <a:r>
              <a:rPr lang="en-ID" sz="2800" dirty="0">
                <a:solidFill>
                  <a:srgbClr val="FFFF00"/>
                </a:solidFill>
              </a:rPr>
              <a:t> </a:t>
            </a:r>
            <a:r>
              <a:rPr lang="en-ID" sz="2800" dirty="0" err="1">
                <a:solidFill>
                  <a:srgbClr val="FFFF00"/>
                </a:solidFill>
              </a:rPr>
              <a:t>kepada</a:t>
            </a:r>
            <a:r>
              <a:rPr lang="en-ID" sz="2800" dirty="0">
                <a:solidFill>
                  <a:srgbClr val="FFFF00"/>
                </a:solidFill>
              </a:rPr>
              <a:t> Masyarakat</a:t>
            </a:r>
          </a:p>
          <a:p>
            <a:pPr marL="0" indent="0" algn="ctr">
              <a:buNone/>
            </a:pPr>
            <a:r>
              <a:rPr lang="en-ID" sz="2800" dirty="0">
                <a:solidFill>
                  <a:srgbClr val="FFFF00"/>
                </a:solidFill>
              </a:rPr>
              <a:t>Universitas Ahmad </a:t>
            </a:r>
            <a:r>
              <a:rPr lang="en-ID" sz="2800" dirty="0" err="1">
                <a:solidFill>
                  <a:srgbClr val="FFFF00"/>
                </a:solidFill>
              </a:rPr>
              <a:t>Dahlan</a:t>
            </a:r>
            <a:endParaRPr lang="id-ID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01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D9CF8A-0DF4-4E7A-A67D-78B5B2856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Peneliti</a:t>
            </a:r>
            <a:endParaRPr lang="id-ID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A52E2C73-375F-417A-824F-43CA3CE8C9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5196002"/>
              </p:ext>
            </p:extLst>
          </p:nvPr>
        </p:nvGraphicFramePr>
        <p:xfrm>
          <a:off x="681038" y="2336800"/>
          <a:ext cx="9855034" cy="2687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1092">
                  <a:extLst>
                    <a:ext uri="{9D8B030D-6E8A-4147-A177-3AD203B41FA5}">
                      <a16:colId xmlns:a16="http://schemas.microsoft.com/office/drawing/2014/main" xmlns="" val="3406353391"/>
                    </a:ext>
                  </a:extLst>
                </a:gridCol>
                <a:gridCol w="1388644">
                  <a:extLst>
                    <a:ext uri="{9D8B030D-6E8A-4147-A177-3AD203B41FA5}">
                      <a16:colId xmlns:a16="http://schemas.microsoft.com/office/drawing/2014/main" xmlns="" val="3866551889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14566401"/>
                    </a:ext>
                  </a:extLst>
                </a:gridCol>
                <a:gridCol w="4612939">
                  <a:extLst>
                    <a:ext uri="{9D8B030D-6E8A-4147-A177-3AD203B41FA5}">
                      <a16:colId xmlns:a16="http://schemas.microsoft.com/office/drawing/2014/main" xmlns="" val="45478515"/>
                    </a:ext>
                  </a:extLst>
                </a:gridCol>
                <a:gridCol w="1971007">
                  <a:extLst>
                    <a:ext uri="{9D8B030D-6E8A-4147-A177-3AD203B41FA5}">
                      <a16:colId xmlns:a16="http://schemas.microsoft.com/office/drawing/2014/main" xmlns="" val="3561736110"/>
                    </a:ext>
                  </a:extLst>
                </a:gridCol>
              </a:tblGrid>
              <a:tr h="5680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SKEMA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JUDUL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DANA PENELITIAN 2021 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46054059"/>
                  </a:ext>
                </a:extLst>
              </a:tr>
              <a:tr h="9577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DAMAR YOGA KUSUMA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Penelitian Terapan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Pengembanan Sistem Peringatan Dini Mitigasi Bencana Pergerakan Tanah Terkoneksi Web berbasis Analisis Sensor Akselerometer 3-Sumbu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Rp</a:t>
                      </a:r>
                      <a:r>
                        <a:rPr lang="en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199.210.000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57323639"/>
                  </a:ext>
                </a:extLst>
              </a:tr>
              <a:tr h="7483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WAHYU PUJIYONO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Penelitian Terapan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APLIKASI MOBILE MULTIMEDIA PEMBELAJARAN ANAK SHOLEH UNTUK ANAK-ANAK USIA DINI (TK)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Rp</a:t>
                      </a:r>
                      <a:r>
                        <a:rPr lang="en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78.012.000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96403025"/>
                  </a:ext>
                </a:extLst>
              </a:tr>
              <a:tr h="412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Rp</a:t>
                      </a:r>
                      <a:r>
                        <a:rPr lang="en-ID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d-ID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277.222.000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03394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57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820825-EF34-4962-925C-C88D33F8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4. Dokumen Kontrak Penelitian Tahun Jamak Penelitian Terapan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CB1BF5-8591-4D98-B2A9-7E72A3B88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D" dirty="0" err="1"/>
              <a:t>Nomor</a:t>
            </a:r>
            <a:r>
              <a:rPr lang="en-ID" dirty="0"/>
              <a:t> Keputusan KPA: </a:t>
            </a:r>
            <a:r>
              <a:rPr lang="en-ID" dirty="0">
                <a:solidFill>
                  <a:srgbClr val="FFFF00"/>
                </a:solidFill>
              </a:rPr>
              <a:t>10/E1/KPT/2021</a:t>
            </a:r>
          </a:p>
          <a:p>
            <a:r>
              <a:rPr lang="en-ID" dirty="0" err="1"/>
              <a:t>Kontrak</a:t>
            </a:r>
            <a:r>
              <a:rPr lang="en-ID" dirty="0"/>
              <a:t> </a:t>
            </a:r>
            <a:r>
              <a:rPr lang="en-ID" dirty="0" err="1"/>
              <a:t>Kemenristek</a:t>
            </a:r>
            <a:r>
              <a:rPr lang="en-ID" dirty="0"/>
              <a:t>/Brin </a:t>
            </a:r>
            <a:r>
              <a:rPr lang="en-ID" dirty="0" err="1"/>
              <a:t>dgn</a:t>
            </a:r>
            <a:r>
              <a:rPr lang="en-ID" dirty="0"/>
              <a:t>. LLDIKTI V</a:t>
            </a:r>
            <a:endParaRPr lang="en-ID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ID" dirty="0">
                <a:solidFill>
                  <a:srgbClr val="FFFF00"/>
                </a:solidFill>
              </a:rPr>
              <a:t>   </a:t>
            </a:r>
            <a:r>
              <a:rPr lang="en-ID" dirty="0">
                <a:solidFill>
                  <a:srgbClr val="FFFF00"/>
                </a:solidFill>
                <a:sym typeface="Wingdings" panose="05000000000000000000" pitchFamily="2" charset="2"/>
              </a:rPr>
              <a:t></a:t>
            </a:r>
            <a:r>
              <a:rPr lang="en-ID" dirty="0" err="1">
                <a:solidFill>
                  <a:srgbClr val="FFFF00"/>
                </a:solidFill>
              </a:rPr>
              <a:t>Nomor</a:t>
            </a:r>
            <a:r>
              <a:rPr lang="en-ID" dirty="0">
                <a:solidFill>
                  <a:srgbClr val="FFFF00"/>
                </a:solidFill>
              </a:rPr>
              <a:t>: 311/SP2H/LT/DRPM/2021 </a:t>
            </a:r>
            <a:r>
              <a:rPr lang="en-ID" dirty="0" err="1">
                <a:solidFill>
                  <a:srgbClr val="FFFF00"/>
                </a:solidFill>
              </a:rPr>
              <a:t>tanggal</a:t>
            </a:r>
            <a:r>
              <a:rPr lang="en-ID" dirty="0">
                <a:solidFill>
                  <a:srgbClr val="FFFF00"/>
                </a:solidFill>
              </a:rPr>
              <a:t> 18 </a:t>
            </a:r>
            <a:r>
              <a:rPr lang="en-ID" dirty="0" err="1">
                <a:solidFill>
                  <a:srgbClr val="FFFF00"/>
                </a:solidFill>
              </a:rPr>
              <a:t>Maret</a:t>
            </a:r>
            <a:r>
              <a:rPr lang="en-ID" dirty="0">
                <a:solidFill>
                  <a:srgbClr val="FFFF00"/>
                </a:solidFill>
              </a:rPr>
              <a:t> 2021</a:t>
            </a:r>
          </a:p>
          <a:p>
            <a:r>
              <a:rPr lang="en-ID" dirty="0" err="1"/>
              <a:t>Kontrak</a:t>
            </a:r>
            <a:r>
              <a:rPr lang="en-ID" dirty="0"/>
              <a:t> LLDIKTI V </a:t>
            </a:r>
            <a:r>
              <a:rPr lang="en-ID" dirty="0" err="1"/>
              <a:t>dgn</a:t>
            </a:r>
            <a:r>
              <a:rPr lang="en-ID" dirty="0"/>
              <a:t>. UAD</a:t>
            </a:r>
            <a:endParaRPr lang="en-ID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ID" dirty="0">
                <a:solidFill>
                  <a:srgbClr val="FFFF00"/>
                </a:solidFill>
              </a:rPr>
              <a:t>   </a:t>
            </a:r>
            <a:r>
              <a:rPr lang="en-ID" dirty="0">
                <a:solidFill>
                  <a:srgbClr val="FFFF00"/>
                </a:solidFill>
                <a:sym typeface="Wingdings" panose="05000000000000000000" pitchFamily="2" charset="2"/>
              </a:rPr>
              <a:t></a:t>
            </a:r>
            <a:r>
              <a:rPr lang="en-ID" dirty="0" err="1">
                <a:solidFill>
                  <a:srgbClr val="FFFF00"/>
                </a:solidFill>
              </a:rPr>
              <a:t>Nomor</a:t>
            </a:r>
            <a:r>
              <a:rPr lang="en-ID" dirty="0">
                <a:solidFill>
                  <a:srgbClr val="FFFF00"/>
                </a:solidFill>
              </a:rPr>
              <a:t>: 1807.7/LL5/PG/2021 </a:t>
            </a:r>
            <a:r>
              <a:rPr lang="en-ID" dirty="0" err="1">
                <a:solidFill>
                  <a:srgbClr val="FFFF00"/>
                </a:solidFill>
              </a:rPr>
              <a:t>tanggal</a:t>
            </a:r>
            <a:r>
              <a:rPr lang="en-ID" dirty="0">
                <a:solidFill>
                  <a:srgbClr val="FFFF00"/>
                </a:solidFill>
              </a:rPr>
              <a:t> 19 April 2021</a:t>
            </a:r>
          </a:p>
          <a:p>
            <a:r>
              <a:rPr lang="en-ID" dirty="0" err="1"/>
              <a:t>Kontrak</a:t>
            </a:r>
            <a:r>
              <a:rPr lang="en-ID" dirty="0"/>
              <a:t> UAD </a:t>
            </a:r>
            <a:r>
              <a:rPr lang="en-ID" dirty="0" err="1"/>
              <a:t>dgn</a:t>
            </a:r>
            <a:r>
              <a:rPr lang="en-ID" dirty="0"/>
              <a:t>. </a:t>
            </a:r>
            <a:r>
              <a:rPr lang="en-ID" dirty="0" err="1"/>
              <a:t>Peneliti</a:t>
            </a:r>
            <a:r>
              <a:rPr lang="en-ID" dirty="0"/>
              <a:t>: </a:t>
            </a:r>
            <a:endParaRPr lang="en-ID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ID" dirty="0">
                <a:solidFill>
                  <a:srgbClr val="FFFF00"/>
                </a:solidFill>
              </a:rPr>
              <a:t>   </a:t>
            </a:r>
            <a:r>
              <a:rPr lang="en-ID" dirty="0">
                <a:solidFill>
                  <a:srgbClr val="FFFF00"/>
                </a:solidFill>
                <a:sym typeface="Wingdings" panose="05000000000000000000" pitchFamily="2" charset="2"/>
              </a:rPr>
              <a:t></a:t>
            </a:r>
            <a:r>
              <a:rPr lang="en-ID" dirty="0" err="1">
                <a:solidFill>
                  <a:srgbClr val="FFFF00"/>
                </a:solidFill>
              </a:rPr>
              <a:t>Lihat</a:t>
            </a:r>
            <a:r>
              <a:rPr lang="en-ID" dirty="0">
                <a:solidFill>
                  <a:srgbClr val="FFFF00"/>
                </a:solidFill>
              </a:rPr>
              <a:t> </a:t>
            </a:r>
            <a:r>
              <a:rPr lang="en-ID" dirty="0" err="1">
                <a:solidFill>
                  <a:srgbClr val="FFFF00"/>
                </a:solidFill>
              </a:rPr>
              <a:t>dokumen</a:t>
            </a:r>
            <a:r>
              <a:rPr lang="en-ID" dirty="0">
                <a:solidFill>
                  <a:srgbClr val="FFFF00"/>
                </a:solidFill>
              </a:rPr>
              <a:t>, </a:t>
            </a:r>
            <a:r>
              <a:rPr lang="en-ID" dirty="0" err="1">
                <a:solidFill>
                  <a:srgbClr val="FFFF00"/>
                </a:solidFill>
              </a:rPr>
              <a:t>tanggal</a:t>
            </a:r>
            <a:r>
              <a:rPr lang="en-ID" dirty="0">
                <a:solidFill>
                  <a:srgbClr val="FFFF00"/>
                </a:solidFill>
              </a:rPr>
              <a:t> 26 April 2021.</a:t>
            </a:r>
          </a:p>
          <a:p>
            <a:pPr marL="0" indent="0">
              <a:buNone/>
            </a:pPr>
            <a:r>
              <a:rPr lang="en-ID" dirty="0"/>
              <a:t>LAPORAN KEMAJUAN	: </a:t>
            </a:r>
            <a:r>
              <a:rPr lang="en-ID" dirty="0">
                <a:solidFill>
                  <a:srgbClr val="002060"/>
                </a:solidFill>
              </a:rPr>
              <a:t>---</a:t>
            </a:r>
          </a:p>
          <a:p>
            <a:pPr marL="0" indent="0">
              <a:buNone/>
            </a:pPr>
            <a:r>
              <a:rPr lang="en-ID" dirty="0"/>
              <a:t>LAPORAN AKHIR	: </a:t>
            </a:r>
            <a:r>
              <a:rPr lang="en-ID" dirty="0">
                <a:solidFill>
                  <a:srgbClr val="002060"/>
                </a:solidFill>
              </a:rPr>
              <a:t>16 November 2021</a:t>
            </a:r>
            <a:endParaRPr lang="id-ID" dirty="0">
              <a:solidFill>
                <a:srgbClr val="002060"/>
              </a:solidFill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2665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43433D-B258-46E0-ACDA-9C25E82E9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Peneliti</a:t>
            </a:r>
            <a:r>
              <a:rPr lang="en-ID" dirty="0"/>
              <a:t> </a:t>
            </a:r>
            <a:endParaRPr lang="id-ID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28985785-4C05-47F9-8C51-3375F34369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39504"/>
              </p:ext>
            </p:extLst>
          </p:nvPr>
        </p:nvGraphicFramePr>
        <p:xfrm>
          <a:off x="681038" y="2336801"/>
          <a:ext cx="10400945" cy="4050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388">
                  <a:extLst>
                    <a:ext uri="{9D8B030D-6E8A-4147-A177-3AD203B41FA5}">
                      <a16:colId xmlns:a16="http://schemas.microsoft.com/office/drawing/2014/main" xmlns="" val="501830087"/>
                    </a:ext>
                  </a:extLst>
                </a:gridCol>
                <a:gridCol w="1523592">
                  <a:extLst>
                    <a:ext uri="{9D8B030D-6E8A-4147-A177-3AD203B41FA5}">
                      <a16:colId xmlns:a16="http://schemas.microsoft.com/office/drawing/2014/main" xmlns="" val="2099626728"/>
                    </a:ext>
                  </a:extLst>
                </a:gridCol>
                <a:gridCol w="1649393">
                  <a:extLst>
                    <a:ext uri="{9D8B030D-6E8A-4147-A177-3AD203B41FA5}">
                      <a16:colId xmlns:a16="http://schemas.microsoft.com/office/drawing/2014/main" xmlns="" val="3017703890"/>
                    </a:ext>
                  </a:extLst>
                </a:gridCol>
                <a:gridCol w="4304747">
                  <a:extLst>
                    <a:ext uri="{9D8B030D-6E8A-4147-A177-3AD203B41FA5}">
                      <a16:colId xmlns:a16="http://schemas.microsoft.com/office/drawing/2014/main" xmlns="" val="1273467349"/>
                    </a:ext>
                  </a:extLst>
                </a:gridCol>
                <a:gridCol w="2292825">
                  <a:extLst>
                    <a:ext uri="{9D8B030D-6E8A-4147-A177-3AD203B41FA5}">
                      <a16:colId xmlns:a16="http://schemas.microsoft.com/office/drawing/2014/main" xmlns="" val="4138856643"/>
                    </a:ext>
                  </a:extLst>
                </a:gridCol>
              </a:tblGrid>
              <a:tr h="4932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SKEMA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JUDUL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DANA PENELITIAN 2021 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896557547"/>
                  </a:ext>
                </a:extLst>
              </a:tr>
              <a:tr h="9866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ANTON YUDHANA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Penelitian Terapan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DESAIN DAN IMPLEMENTASI DETEKTOR GLUKOSA PORTABEL PADA KUALITAS URIN BERBASIS MACHINE LEARNING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Rp      238.460.000 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85355320"/>
                  </a:ext>
                </a:extLst>
              </a:tr>
              <a:tr h="9866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DWI SULISWORO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Penelitian Terapan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Penerapan Modul Pembelajaran Sains berbasis Augmented Reality di Wilayah 3T yang Rendah Akses Internet selama Masa Pendemi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Rp      159.720.000 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03742025"/>
                  </a:ext>
                </a:extLst>
              </a:tr>
              <a:tr h="15838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AKROM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Penelitian Terapan Unggulan Perguruan Tinggi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CORSAVE OHT SUPLEMEN KARDIOPROTEKTOR</a:t>
                      </a:r>
                      <a:r>
                        <a:rPr lang="en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UNTUK PASIEN DIABETES MELLITUS DAN HIPERTENSI DI PUSKESMAS </a:t>
                      </a:r>
                      <a:b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Rp      293.325.000 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914250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8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43433D-B258-46E0-ACDA-9C25E82E9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Peneliti</a:t>
            </a:r>
            <a:r>
              <a:rPr lang="en-ID" dirty="0"/>
              <a:t> </a:t>
            </a:r>
            <a:endParaRPr lang="id-ID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28985785-4C05-47F9-8C51-3375F34369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388671"/>
              </p:ext>
            </p:extLst>
          </p:nvPr>
        </p:nvGraphicFramePr>
        <p:xfrm>
          <a:off x="681038" y="2336800"/>
          <a:ext cx="10455535" cy="4133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1250">
                  <a:extLst>
                    <a:ext uri="{9D8B030D-6E8A-4147-A177-3AD203B41FA5}">
                      <a16:colId xmlns:a16="http://schemas.microsoft.com/office/drawing/2014/main" xmlns="" val="501830087"/>
                    </a:ext>
                  </a:extLst>
                </a:gridCol>
                <a:gridCol w="1172558">
                  <a:extLst>
                    <a:ext uri="{9D8B030D-6E8A-4147-A177-3AD203B41FA5}">
                      <a16:colId xmlns:a16="http://schemas.microsoft.com/office/drawing/2014/main" xmlns="" val="2099626728"/>
                    </a:ext>
                  </a:extLst>
                </a:gridCol>
                <a:gridCol w="1751775">
                  <a:extLst>
                    <a:ext uri="{9D8B030D-6E8A-4147-A177-3AD203B41FA5}">
                      <a16:colId xmlns:a16="http://schemas.microsoft.com/office/drawing/2014/main" xmlns="" val="3017703890"/>
                    </a:ext>
                  </a:extLst>
                </a:gridCol>
                <a:gridCol w="4690234">
                  <a:extLst>
                    <a:ext uri="{9D8B030D-6E8A-4147-A177-3AD203B41FA5}">
                      <a16:colId xmlns:a16="http://schemas.microsoft.com/office/drawing/2014/main" xmlns="" val="1273467349"/>
                    </a:ext>
                  </a:extLst>
                </a:gridCol>
                <a:gridCol w="2189718">
                  <a:extLst>
                    <a:ext uri="{9D8B030D-6E8A-4147-A177-3AD203B41FA5}">
                      <a16:colId xmlns:a16="http://schemas.microsoft.com/office/drawing/2014/main" xmlns="" val="41388566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SKEMA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JUDUL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DANA PENELITIAN 2021 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896557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MOHAMMAD TOIFUR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Penelitian Terapan Unggulan Perguruan Tinggi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Rancang Bangun Termometer Kriyogenik</a:t>
                      </a:r>
                      <a:r>
                        <a:rPr lang="en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Berkepekaan Tinggi  Berbahan</a:t>
                      </a:r>
                      <a:r>
                        <a:rPr lang="en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Magnetoelectrodeposited Nickel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Rp      294.340.000 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57935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SUYADI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Penelitian Terapan Unggulan Perguruan Tinggi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MERDEKA BELAJAR-KAMPUS MERDEKA (MBKM) DI TENGAH PANDEMI COVID-19: MODEL KOLABORASI PENTAHELIX PENGEMBANGAN PENDIDIKAN ANTIKORUPSI DALAM PEMBELAJARAN KEAGAMAAN ISLAM BERBASIS NEUROSAINS DI 12 WILAYAH INDONESIA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Rp      369.120.000 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33817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TOLE SUTIKNO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Penelitian Terapan Unggulan Perguruan Tinggi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PENERAPAN ALGORITMA MPPT UNTUK MENINGKATKAN EFISIENSI DARI SISTEM REGENERATIVE/ PEDAL CHARGING PADA SEPEDA LISTRIK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Rp      138.695.000 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1021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Rp  </a:t>
                      </a: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lang="en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600</a:t>
                      </a:r>
                      <a:r>
                        <a:rPr lang="en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848</a:t>
                      </a:r>
                      <a:r>
                        <a:rPr lang="en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000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85989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400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246515-8388-43B9-B4A1-37D4D78A0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KEWAJIBAN PENELITI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CD1153-2F33-43DD-AC2C-01E1FEE4B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97290"/>
            <a:ext cx="10128706" cy="4271749"/>
          </a:xfrm>
        </p:spPr>
        <p:txBody>
          <a:bodyPr>
            <a:noAutofit/>
          </a:bodyPr>
          <a:lstStyle/>
          <a:p>
            <a:pPr marL="0" indent="0" algn="just"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28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Dokumen</a:t>
            </a: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yang </a:t>
            </a:r>
            <a:r>
              <a:rPr lang="en-US" sz="28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diunggah</a:t>
            </a: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pada </a:t>
            </a:r>
            <a:r>
              <a:rPr lang="en-US" sz="28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laman</a:t>
            </a: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SIMLITABMAS</a:t>
            </a:r>
            <a:r>
              <a:rPr lang="en-US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</a:p>
          <a:p>
            <a:pPr marL="0" indent="0" algn="just"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a.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revisi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proposal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penelitian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dan RAB</a:t>
            </a:r>
            <a:endParaRPr lang="id-ID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b.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surat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pernyataan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kesanggupan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penyusunan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laporan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penelitian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endParaRPr lang="id-ID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c.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catatan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harian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pelaksanaan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penelitian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endParaRPr lang="id-ID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d.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laporan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kemajuan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pelaksanaan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penelitian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US" sz="2800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Tahun</a:t>
            </a:r>
            <a:r>
              <a:rPr lang="en-US" sz="2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Tunggal)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endParaRPr lang="id-ID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e. Surat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Pernyataan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Tanggungjawab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Belanja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(SPTB);</a:t>
            </a:r>
            <a:endParaRPr lang="id-ID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f.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laporan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akhir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penelitian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 dan</a:t>
            </a:r>
            <a:endParaRPr lang="id-ID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g.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luaran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penelitian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320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246515-8388-43B9-B4A1-37D4D78A0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KEWAJIBAN PENELITI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CD1153-2F33-43DD-AC2C-01E1FEE4B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97290"/>
            <a:ext cx="10128706" cy="42717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Dokumen</a:t>
            </a:r>
            <a:r>
              <a:rPr lang="en-ID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diserahkan</a:t>
            </a:r>
            <a:r>
              <a:rPr lang="en-ID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8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ID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LPPM:</a:t>
            </a:r>
          </a:p>
          <a:p>
            <a:pPr>
              <a:buFontTx/>
              <a:buChar char="-"/>
            </a:pPr>
            <a:r>
              <a:rPr lang="en-ID" sz="2800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Softfile</a:t>
            </a:r>
            <a:r>
              <a:rPr lang="en-ID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ID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dokumen</a:t>
            </a:r>
            <a:r>
              <a:rPr lang="en-ID" sz="2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diunggah</a:t>
            </a:r>
            <a:r>
              <a:rPr lang="en-ID" sz="2800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ID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laman</a:t>
            </a:r>
            <a:r>
              <a:rPr lang="en-ID" sz="2800" dirty="0">
                <a:latin typeface="Calibri" panose="020F0502020204030204" pitchFamily="34" charset="0"/>
                <a:cs typeface="Calibri" panose="020F0502020204030204" pitchFamily="34" charset="0"/>
              </a:rPr>
              <a:t> SIMLITABMAS</a:t>
            </a:r>
          </a:p>
          <a:p>
            <a:pPr>
              <a:buFontTx/>
              <a:buChar char="-"/>
            </a:pPr>
            <a:r>
              <a:rPr lang="en-ID" sz="2800" i="1" dirty="0">
                <a:latin typeface="Calibri" panose="020F0502020204030204" pitchFamily="34" charset="0"/>
                <a:cs typeface="Calibri" panose="020F0502020204030204" pitchFamily="34" charset="0"/>
              </a:rPr>
              <a:t>Hardcopy </a:t>
            </a:r>
            <a:r>
              <a:rPr lang="en-ID" sz="2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ID" sz="28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Laporan</a:t>
            </a:r>
            <a:r>
              <a:rPr lang="en-ID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Hasil </a:t>
            </a:r>
            <a:r>
              <a:rPr lang="en-ID" sz="28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Penelitian</a:t>
            </a:r>
            <a:endParaRPr lang="en-ID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en-ID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Berita</a:t>
            </a:r>
            <a:r>
              <a:rPr lang="en-ID" sz="2800" dirty="0">
                <a:latin typeface="Calibri" panose="020F0502020204030204" pitchFamily="34" charset="0"/>
                <a:cs typeface="Calibri" panose="020F0502020204030204" pitchFamily="34" charset="0"/>
              </a:rPr>
              <a:t> Acara </a:t>
            </a:r>
            <a:r>
              <a:rPr lang="en-ID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Serah</a:t>
            </a:r>
            <a:r>
              <a:rPr lang="en-ID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Terima</a:t>
            </a:r>
            <a:r>
              <a:rPr lang="en-ID" sz="2800" dirty="0">
                <a:latin typeface="Calibri" panose="020F0502020204030204" pitchFamily="34" charset="0"/>
                <a:cs typeface="Calibri" panose="020F0502020204030204" pitchFamily="34" charset="0"/>
              </a:rPr>
              <a:t> (BAST) </a:t>
            </a:r>
            <a:r>
              <a:rPr lang="en-ID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Laporan</a:t>
            </a:r>
            <a:r>
              <a:rPr lang="en-ID" sz="2800" dirty="0">
                <a:latin typeface="Calibri" panose="020F0502020204030204" pitchFamily="34" charset="0"/>
                <a:cs typeface="Calibri" panose="020F0502020204030204" pitchFamily="34" charset="0"/>
              </a:rPr>
              <a:t> Hasil </a:t>
            </a:r>
            <a:r>
              <a:rPr lang="en-ID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Penelitian</a:t>
            </a:r>
            <a:r>
              <a:rPr lang="en-ID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8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</a:t>
            </a:r>
            <a:r>
              <a:rPr lang="en-ID" sz="28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disiapkan</a:t>
            </a:r>
            <a:r>
              <a:rPr lang="en-ID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BRI.</a:t>
            </a:r>
            <a:endParaRPr lang="en-ID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endParaRPr lang="en-ID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ID" sz="28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</a:t>
            </a:r>
            <a:r>
              <a:rPr lang="en-ID" sz="28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Diserahkan</a:t>
            </a:r>
            <a:r>
              <a:rPr lang="en-ID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8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ID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LLDIKTI V </a:t>
            </a:r>
            <a:r>
              <a:rPr lang="en-ID" sz="28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oleh</a:t>
            </a:r>
            <a:r>
              <a:rPr lang="en-ID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BRI LPPM</a:t>
            </a:r>
          </a:p>
        </p:txBody>
      </p:sp>
    </p:spTree>
    <p:extLst>
      <p:ext uri="{BB962C8B-B14F-4D97-AF65-F5344CB8AC3E}">
        <p14:creationId xmlns:p14="http://schemas.microsoft.com/office/powerpoint/2010/main" val="157419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Kontrak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189448" cy="3996194"/>
          </a:xfrm>
        </p:spPr>
        <p:txBody>
          <a:bodyPr>
            <a:normAutofit/>
          </a:bodyPr>
          <a:lstStyle/>
          <a:p>
            <a:r>
              <a:rPr lang="en-US" dirty="0" err="1"/>
              <a:t>Mencermati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kontrak</a:t>
            </a:r>
            <a:endParaRPr lang="en-US" dirty="0"/>
          </a:p>
          <a:p>
            <a:r>
              <a:rPr lang="en-US" dirty="0" err="1"/>
              <a:t>Melengkapi</a:t>
            </a:r>
            <a:r>
              <a:rPr lang="en-US" dirty="0"/>
              <a:t>/</a:t>
            </a:r>
            <a:r>
              <a:rPr lang="en-US" dirty="0" err="1"/>
              <a:t>koreksi</a:t>
            </a:r>
            <a:r>
              <a:rPr lang="en-US" dirty="0"/>
              <a:t>: </a:t>
            </a:r>
            <a:r>
              <a:rPr lang="en-US" dirty="0">
                <a:solidFill>
                  <a:srgbClr val="FFFF00"/>
                </a:solidFill>
              </a:rPr>
              <a:t>Nama, </a:t>
            </a:r>
            <a:r>
              <a:rPr lang="en-US" dirty="0" err="1">
                <a:solidFill>
                  <a:srgbClr val="FFFF00"/>
                </a:solidFill>
              </a:rPr>
              <a:t>Gelar</a:t>
            </a:r>
            <a:r>
              <a:rPr lang="en-US" dirty="0">
                <a:solidFill>
                  <a:srgbClr val="FFFF00"/>
                </a:solidFill>
              </a:rPr>
              <a:t>, Prodi</a:t>
            </a:r>
          </a:p>
          <a:p>
            <a:r>
              <a:rPr lang="en-US" dirty="0" err="1"/>
              <a:t>Menambahkan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peneliti</a:t>
            </a:r>
            <a:endParaRPr lang="en-US" dirty="0"/>
          </a:p>
          <a:p>
            <a:r>
              <a:rPr lang="en-US" dirty="0" err="1"/>
              <a:t>Melengkapi</a:t>
            </a:r>
            <a:r>
              <a:rPr lang="en-US" dirty="0"/>
              <a:t>/</a:t>
            </a:r>
            <a:r>
              <a:rPr lang="en-US" dirty="0" err="1"/>
              <a:t>koreksi</a:t>
            </a:r>
            <a:r>
              <a:rPr lang="en-US" dirty="0"/>
              <a:t>: </a:t>
            </a:r>
            <a:r>
              <a:rPr lang="en-US" dirty="0" err="1">
                <a:solidFill>
                  <a:srgbClr val="002060"/>
                </a:solidFill>
              </a:rPr>
              <a:t>nama</a:t>
            </a:r>
            <a:r>
              <a:rPr lang="en-US" dirty="0">
                <a:solidFill>
                  <a:srgbClr val="002060"/>
                </a:solidFill>
              </a:rPr>
              <a:t> Bank </a:t>
            </a:r>
            <a:r>
              <a:rPr lang="en-US" dirty="0" err="1">
                <a:solidFill>
                  <a:srgbClr val="FFFF00"/>
                </a:solidFill>
              </a:rPr>
              <a:t>dan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No </a:t>
            </a:r>
            <a:r>
              <a:rPr lang="en-US" dirty="0" err="1">
                <a:solidFill>
                  <a:srgbClr val="002060"/>
                </a:solidFill>
              </a:rPr>
              <a:t>Rekening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 err="1">
                <a:solidFill>
                  <a:srgbClr val="FFFF00"/>
                </a:solidFill>
              </a:rPr>
              <a:t>Menghilangkan</a:t>
            </a:r>
            <a:r>
              <a:rPr lang="en-US" dirty="0"/>
              <a:t> </a:t>
            </a:r>
            <a:r>
              <a:rPr lang="en-US" i="1" dirty="0">
                <a:solidFill>
                  <a:srgbClr val="002060"/>
                </a:solidFill>
                <a:highlight>
                  <a:srgbClr val="FFFF00"/>
                </a:highlight>
              </a:rPr>
              <a:t>highlight</a:t>
            </a:r>
            <a:r>
              <a:rPr lang="en-US" dirty="0"/>
              <a:t> / </a:t>
            </a:r>
            <a:r>
              <a:rPr lang="en-US" dirty="0" err="1">
                <a:solidFill>
                  <a:srgbClr val="FF0000"/>
                </a:solidFill>
                <a:highlight>
                  <a:srgbClr val="FFFF00"/>
                </a:highlight>
              </a:rPr>
              <a:t>blok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dirty="0" err="1">
                <a:solidFill>
                  <a:srgbClr val="FF0000"/>
                </a:solidFill>
                <a:highlight>
                  <a:srgbClr val="FFFF00"/>
                </a:highlight>
              </a:rPr>
              <a:t>warna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</a:p>
          <a:p>
            <a:r>
              <a:rPr lang="en-US" dirty="0" err="1"/>
              <a:t>Mengganti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font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hitam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2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8C9D52-C103-4359-B3B0-8CCD8F774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Kontrak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48CD2F-B63E-4409-86F6-7D72FF05F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Mencetak</a:t>
            </a:r>
            <a:r>
              <a:rPr lang="en-US" dirty="0"/>
              <a:t> </a:t>
            </a:r>
            <a:r>
              <a:rPr lang="en-US" dirty="0" err="1"/>
              <a:t>subkontrak</a:t>
            </a:r>
            <a:r>
              <a:rPr lang="en-US" dirty="0"/>
              <a:t> 2 kali, minimal </a:t>
            </a:r>
            <a:r>
              <a:rPr lang="en-US" dirty="0" err="1"/>
              <a:t>halaman</a:t>
            </a:r>
            <a:r>
              <a:rPr lang="en-US" dirty="0"/>
              <a:t> 5</a:t>
            </a:r>
          </a:p>
          <a:p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paraf</a:t>
            </a:r>
            <a:r>
              <a:rPr lang="en-US" dirty="0"/>
              <a:t> pada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halaman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, dan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materai</a:t>
            </a:r>
            <a:r>
              <a:rPr lang="en-US" dirty="0"/>
              <a:t> 10000 pada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(</a:t>
            </a:r>
            <a:r>
              <a:rPr lang="en-US" dirty="0" err="1"/>
              <a:t>rangkap</a:t>
            </a:r>
            <a:r>
              <a:rPr lang="en-US" dirty="0"/>
              <a:t> ke-1) dan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(</a:t>
            </a:r>
            <a:r>
              <a:rPr lang="en-US" dirty="0" err="1"/>
              <a:t>rangkap</a:t>
            </a:r>
            <a:r>
              <a:rPr lang="en-US" dirty="0"/>
              <a:t> ke-2)</a:t>
            </a:r>
          </a:p>
          <a:p>
            <a:r>
              <a:rPr lang="en-US" dirty="0" err="1" smtClean="0">
                <a:solidFill>
                  <a:srgbClr val="FCF7F1"/>
                </a:solidFill>
                <a:sym typeface="Wingdings" panose="05000000000000000000" pitchFamily="2" charset="2"/>
              </a:rPr>
              <a:t>Mengirimkan</a:t>
            </a:r>
            <a:r>
              <a:rPr lang="en-US" dirty="0" smtClean="0">
                <a:solidFill>
                  <a:srgbClr val="FCF7F1"/>
                </a:solidFill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srgbClr val="FCF7F1"/>
                </a:solidFill>
                <a:sym typeface="Wingdings" panose="05000000000000000000" pitchFamily="2" charset="2"/>
              </a:rPr>
              <a:t>scan file </a:t>
            </a:r>
            <a:r>
              <a:rPr lang="en-US" dirty="0" err="1">
                <a:solidFill>
                  <a:srgbClr val="FCF7F1"/>
                </a:solidFill>
                <a:sym typeface="Wingdings" panose="05000000000000000000" pitchFamily="2" charset="2"/>
              </a:rPr>
              <a:t>kontrak</a:t>
            </a:r>
            <a:r>
              <a:rPr lang="en-US" dirty="0">
                <a:solidFill>
                  <a:srgbClr val="FCF7F1"/>
                </a:solidFill>
                <a:sym typeface="Wingdings" panose="05000000000000000000" pitchFamily="2" charset="2"/>
              </a:rPr>
              <a:t> yang </a:t>
            </a:r>
            <a:r>
              <a:rPr lang="en-US" dirty="0" err="1">
                <a:solidFill>
                  <a:srgbClr val="FCF7F1"/>
                </a:solidFill>
                <a:sym typeface="Wingdings" panose="05000000000000000000" pitchFamily="2" charset="2"/>
              </a:rPr>
              <a:t>sudah</a:t>
            </a:r>
            <a:r>
              <a:rPr lang="en-US" dirty="0">
                <a:solidFill>
                  <a:srgbClr val="FCF7F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rgbClr val="FCF7F1"/>
                </a:solidFill>
                <a:sym typeface="Wingdings" panose="05000000000000000000" pitchFamily="2" charset="2"/>
              </a:rPr>
              <a:t>ditandatangani</a:t>
            </a:r>
            <a:r>
              <a:rPr lang="en-US" dirty="0">
                <a:solidFill>
                  <a:srgbClr val="FCF7F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rgbClr val="FCF7F1"/>
                </a:solidFill>
                <a:sym typeface="Wingdings" panose="05000000000000000000" pitchFamily="2" charset="2"/>
              </a:rPr>
              <a:t>Pihak</a:t>
            </a:r>
            <a:r>
              <a:rPr lang="en-US" dirty="0">
                <a:solidFill>
                  <a:srgbClr val="FCF7F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rgbClr val="FCF7F1"/>
                </a:solidFill>
                <a:sym typeface="Wingdings" panose="05000000000000000000" pitchFamily="2" charset="2"/>
              </a:rPr>
              <a:t>Pertama</a:t>
            </a:r>
            <a:r>
              <a:rPr lang="en-US" dirty="0">
                <a:solidFill>
                  <a:srgbClr val="FCF7F1"/>
                </a:solidFill>
                <a:sym typeface="Wingdings" panose="05000000000000000000" pitchFamily="2" charset="2"/>
              </a:rPr>
              <a:t> via </a:t>
            </a:r>
            <a:r>
              <a:rPr lang="en-US" dirty="0">
                <a:solidFill>
                  <a:srgbClr val="FFFF00"/>
                </a:solidFill>
                <a:sym typeface="Wingdings" panose="05000000000000000000" pitchFamily="2" charset="2"/>
              </a:rPr>
              <a:t>menu </a:t>
            </a:r>
            <a:r>
              <a:rPr lang="en-US" dirty="0" err="1">
                <a:solidFill>
                  <a:srgbClr val="FFFF00"/>
                </a:solidFill>
                <a:sym typeface="Wingdings" panose="05000000000000000000" pitchFamily="2" charset="2"/>
              </a:rPr>
              <a:t>Kesekretariatan</a:t>
            </a:r>
            <a:r>
              <a:rPr lang="en-US" dirty="0">
                <a:solidFill>
                  <a:srgbClr val="FFFF00"/>
                </a:solidFill>
                <a:sym typeface="Wingdings" panose="05000000000000000000" pitchFamily="2" charset="2"/>
              </a:rPr>
              <a:t> website LPPM </a:t>
            </a:r>
            <a:r>
              <a:rPr lang="en-US" dirty="0" smtClean="0">
                <a:solidFill>
                  <a:srgbClr val="FFFF00"/>
                </a:solidFill>
                <a:sym typeface="Wingdings" panose="05000000000000000000" pitchFamily="2" charset="2"/>
              </a:rPr>
              <a:t>UAD </a:t>
            </a:r>
            <a:r>
              <a:rPr lang="en-US" dirty="0" err="1" smtClean="0">
                <a:solidFill>
                  <a:srgbClr val="FFFF00"/>
                </a:solidFill>
                <a:sym typeface="Wingdings" panose="05000000000000000000" pitchFamily="2" charset="2"/>
              </a:rPr>
              <a:t>untuk</a:t>
            </a:r>
            <a:r>
              <a:rPr lang="en-US" dirty="0" smtClean="0">
                <a:solidFill>
                  <a:srgbClr val="FFFF00"/>
                </a:solidFill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mendapatkan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tanda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tangan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Ka</a:t>
            </a:r>
            <a:r>
              <a:rPr lang="en-US" dirty="0" smtClean="0">
                <a:sym typeface="Wingdings" panose="05000000000000000000" pitchFamily="2" charset="2"/>
              </a:rPr>
              <a:t> LPPM</a:t>
            </a:r>
            <a:r>
              <a:rPr lang="en-US" dirty="0" smtClean="0">
                <a:solidFill>
                  <a:srgbClr val="FFFF00"/>
                </a:solidFill>
                <a:sym typeface="Wingdings" panose="05000000000000000000" pitchFamily="2" charset="2"/>
              </a:rPr>
              <a:t>.</a:t>
            </a:r>
            <a:endParaRPr lang="en-US" b="1" dirty="0">
              <a:solidFill>
                <a:srgbClr val="FFFF00"/>
              </a:solidFill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1905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Kapan Dana </a:t>
            </a:r>
            <a:r>
              <a:rPr lang="en-US" dirty="0" err="1"/>
              <a:t>Turun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9600" dirty="0">
                <a:solidFill>
                  <a:srgbClr val="FFFF00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158688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D61CC5-B133-4846-BA52-2A748026F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disiapkan</a:t>
            </a:r>
            <a:r>
              <a:rPr lang="en-ID" dirty="0"/>
              <a:t> </a:t>
            </a:r>
            <a:r>
              <a:rPr lang="en-ID" dirty="0" err="1"/>
              <a:t>peneliti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EDA015-D3B1-4EBB-951F-E3E421E7D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Membuat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laporan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keuangan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manual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(Excel) by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tanggal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, by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jenis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belanja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bukti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sah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dilampirkan</a:t>
            </a:r>
            <a:endParaRPr lang="en-ID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Menyusun BCHP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log book, </a:t>
            </a:r>
            <a:r>
              <a:rPr lang="en-ID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manual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(MS Word) by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tanggal</a:t>
            </a:r>
            <a:endParaRPr lang="en-ID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Membayar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kewajiban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pajak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PPh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PPn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Mengangkat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pembantu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teknis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penelitian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ID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Kesekretariatan</a:t>
            </a:r>
            <a:r>
              <a:rPr lang="en-ID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dan/</a:t>
            </a:r>
            <a:r>
              <a:rPr lang="en-ID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ID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Bendahara</a:t>
            </a:r>
            <a:r>
              <a:rPr lang="en-ID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id-ID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94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53E85F-BBCE-413B-A275-D7D1FB090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4 (empat) jenis dokumen kontrak</a:t>
            </a:r>
            <a:r>
              <a:rPr lang="en-ID" dirty="0"/>
              <a:t>: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694448-2CB8-49B1-9B6A-9CFD73D4A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sz="2600" dirty="0"/>
              <a:t>Dokumen Kontrak Penelitian Tahun Tunggal Penelitian Dasar dan Pengembangan/Kapasitas;</a:t>
            </a:r>
            <a:endParaRPr lang="en-ID" sz="2600" dirty="0"/>
          </a:p>
          <a:p>
            <a:pPr marL="514350" indent="-514350">
              <a:buFont typeface="+mj-lt"/>
              <a:buAutoNum type="arabicPeriod"/>
            </a:pPr>
            <a:r>
              <a:rPr lang="id-ID" sz="2600" dirty="0"/>
              <a:t>Dokumen Kontrak Penelitian Tahun Jamak Penelitian Dasar dan Pengembangan/Kapasitas;</a:t>
            </a:r>
            <a:endParaRPr lang="en-ID" sz="2600" dirty="0"/>
          </a:p>
          <a:p>
            <a:pPr marL="514350" indent="-514350">
              <a:buFont typeface="+mj-lt"/>
              <a:buAutoNum type="arabicPeriod"/>
            </a:pPr>
            <a:r>
              <a:rPr lang="id-ID" sz="2600" dirty="0"/>
              <a:t>Dokumen Kontrak Penelitian Tahun Tunggal Penelitian </a:t>
            </a:r>
            <a:r>
              <a:rPr lang="en-US" sz="2600" dirty="0" err="1" smtClean="0"/>
              <a:t>Terapan</a:t>
            </a:r>
            <a:r>
              <a:rPr lang="id-ID" sz="2600" dirty="0" smtClean="0"/>
              <a:t>;</a:t>
            </a:r>
            <a:endParaRPr lang="en-ID" sz="2600" dirty="0"/>
          </a:p>
          <a:p>
            <a:pPr marL="514350" indent="-514350">
              <a:buFont typeface="+mj-lt"/>
              <a:buAutoNum type="arabicPeriod"/>
            </a:pPr>
            <a:r>
              <a:rPr lang="id-ID" sz="2600" dirty="0"/>
              <a:t>Dokumen Kontrak Penelitian Tahun Jamak Penelitian Terapan</a:t>
            </a:r>
            <a:r>
              <a:rPr lang="en-ID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908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53E85F-BBCE-413B-A275-D7D1FB090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Perolehan</a:t>
            </a:r>
            <a:r>
              <a:rPr lang="en-ID" dirty="0"/>
              <a:t> Dana </a:t>
            </a:r>
            <a:r>
              <a:rPr lang="en-ID" dirty="0" err="1"/>
              <a:t>Penelitian</a:t>
            </a:r>
            <a:r>
              <a:rPr lang="en-ID" dirty="0"/>
              <a:t> 2021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694448-2CB8-49B1-9B6A-9CFD73D4A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dirty="0" err="1"/>
              <a:t>Pendanaan</a:t>
            </a:r>
            <a:r>
              <a:rPr lang="en-US" sz="2600" dirty="0"/>
              <a:t> </a:t>
            </a:r>
            <a:r>
              <a:rPr lang="id-ID" sz="2600" dirty="0" smtClean="0"/>
              <a:t>Kontrak </a:t>
            </a:r>
            <a:r>
              <a:rPr lang="id-ID" sz="2600" dirty="0"/>
              <a:t>Penelitian Tahun Tunggal Penelitian Dasar dan Pengembangan/Kapasitas</a:t>
            </a:r>
            <a:r>
              <a:rPr lang="en-ID" sz="2600" dirty="0"/>
              <a:t> </a:t>
            </a:r>
            <a:r>
              <a:rPr lang="en-ID" sz="2600" dirty="0">
                <a:solidFill>
                  <a:srgbClr val="00B0F0"/>
                </a:solidFill>
                <a:sym typeface="Wingdings" panose="05000000000000000000" pitchFamily="2" charset="2"/>
              </a:rPr>
              <a:t> Rp 303.913.000,-</a:t>
            </a:r>
            <a:endParaRPr lang="en-ID" sz="2600" dirty="0">
              <a:solidFill>
                <a:srgbClr val="00B0F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600" dirty="0" err="1"/>
              <a:t>Pendanaan</a:t>
            </a:r>
            <a:r>
              <a:rPr lang="en-US" sz="2600" dirty="0"/>
              <a:t> </a:t>
            </a:r>
            <a:r>
              <a:rPr lang="id-ID" sz="2600" dirty="0" smtClean="0"/>
              <a:t>Kontrak </a:t>
            </a:r>
            <a:r>
              <a:rPr lang="id-ID" sz="2600" dirty="0"/>
              <a:t>Penelitian Tahun Jamak Penelitian Dasar dan Pengembangan/Kapasitas</a:t>
            </a:r>
            <a:r>
              <a:rPr lang="en-ID" sz="2600" dirty="0"/>
              <a:t> </a:t>
            </a:r>
            <a:r>
              <a:rPr lang="en-ID" sz="2600" dirty="0">
                <a:solidFill>
                  <a:srgbClr val="00B0F0"/>
                </a:solidFill>
                <a:sym typeface="Wingdings" panose="05000000000000000000" pitchFamily="2" charset="2"/>
              </a:rPr>
              <a:t> Rp 4.166.703.000,-</a:t>
            </a:r>
            <a:endParaRPr lang="en-ID" sz="2600" dirty="0">
              <a:solidFill>
                <a:srgbClr val="00B0F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600" dirty="0" err="1"/>
              <a:t>Pendanaan</a:t>
            </a:r>
            <a:r>
              <a:rPr lang="en-US" sz="2600" dirty="0"/>
              <a:t> </a:t>
            </a:r>
            <a:r>
              <a:rPr lang="id-ID" sz="2600" dirty="0" smtClean="0"/>
              <a:t>Kontrak </a:t>
            </a:r>
            <a:r>
              <a:rPr lang="id-ID" sz="2600" dirty="0"/>
              <a:t>Penelitian Tahun Tunggal Penelitian </a:t>
            </a:r>
            <a:r>
              <a:rPr lang="id-ID" sz="2600" dirty="0" smtClean="0"/>
              <a:t>Terapan</a:t>
            </a:r>
            <a:r>
              <a:rPr lang="en-ID" sz="2600" dirty="0" smtClean="0"/>
              <a:t> </a:t>
            </a:r>
            <a:r>
              <a:rPr lang="en-ID" sz="2600" dirty="0">
                <a:solidFill>
                  <a:srgbClr val="00B0F0"/>
                </a:solidFill>
                <a:sym typeface="Wingdings" panose="05000000000000000000" pitchFamily="2" charset="2"/>
              </a:rPr>
              <a:t> Rp 277.222.000,-</a:t>
            </a:r>
            <a:endParaRPr lang="en-ID" sz="2600" dirty="0">
              <a:solidFill>
                <a:srgbClr val="00B0F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600" dirty="0" err="1" smtClean="0"/>
              <a:t>Pendanaan</a:t>
            </a:r>
            <a:r>
              <a:rPr lang="en-US" sz="2600" dirty="0" smtClean="0"/>
              <a:t> </a:t>
            </a:r>
            <a:r>
              <a:rPr lang="id-ID" sz="2600" dirty="0" smtClean="0"/>
              <a:t>Kontrak </a:t>
            </a:r>
            <a:r>
              <a:rPr lang="id-ID" sz="2600" dirty="0"/>
              <a:t>Penelitian Tahun Jamak Penelitian Terapan</a:t>
            </a:r>
            <a:r>
              <a:rPr lang="en-ID" sz="2600" dirty="0"/>
              <a:t> </a:t>
            </a:r>
            <a:r>
              <a:rPr lang="en-ID" sz="2600" dirty="0">
                <a:solidFill>
                  <a:srgbClr val="00B0F0"/>
                </a:solidFill>
                <a:sym typeface="Wingdings" panose="05000000000000000000" pitchFamily="2" charset="2"/>
              </a:rPr>
              <a:t> Rp 4.391.986.000,-</a:t>
            </a:r>
            <a:endParaRPr lang="en-ID" sz="2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98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3BE8C4-458B-49A4-AA91-E8E6A7AD1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dirty="0"/>
              <a:t>1. </a:t>
            </a:r>
            <a:r>
              <a:rPr lang="id-ID" dirty="0"/>
              <a:t>Dokumen Kontrak Penelitian Tahun Tunggal Penelitian Dasar dan Pengembangan/Kapasitas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B13A4A-CBC6-451C-9B2C-9F3F7CA5A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D" dirty="0" err="1"/>
              <a:t>Nomor</a:t>
            </a:r>
            <a:r>
              <a:rPr lang="en-ID" dirty="0"/>
              <a:t> Keputusan KPA: </a:t>
            </a:r>
            <a:r>
              <a:rPr lang="en-ID" dirty="0">
                <a:solidFill>
                  <a:srgbClr val="FFFF00"/>
                </a:solidFill>
              </a:rPr>
              <a:t>9/E1/KPT/2021</a:t>
            </a:r>
          </a:p>
          <a:p>
            <a:r>
              <a:rPr lang="en-ID" dirty="0" err="1"/>
              <a:t>Kontrak</a:t>
            </a:r>
            <a:r>
              <a:rPr lang="en-ID" dirty="0"/>
              <a:t> </a:t>
            </a:r>
            <a:r>
              <a:rPr lang="en-ID" dirty="0" err="1"/>
              <a:t>Kemenristek</a:t>
            </a:r>
            <a:r>
              <a:rPr lang="en-ID" dirty="0"/>
              <a:t>/Brin </a:t>
            </a:r>
            <a:r>
              <a:rPr lang="en-ID" dirty="0" err="1"/>
              <a:t>dgn</a:t>
            </a:r>
            <a:r>
              <a:rPr lang="en-ID" dirty="0"/>
              <a:t>. LLDIKTI V</a:t>
            </a:r>
          </a:p>
          <a:p>
            <a:pPr marL="0" indent="0">
              <a:buNone/>
            </a:pPr>
            <a:r>
              <a:rPr lang="en-ID" dirty="0">
                <a:solidFill>
                  <a:srgbClr val="FFFF00"/>
                </a:solidFill>
              </a:rPr>
              <a:t>   </a:t>
            </a:r>
            <a:r>
              <a:rPr lang="en-ID" dirty="0">
                <a:solidFill>
                  <a:srgbClr val="FFFF00"/>
                </a:solidFill>
                <a:sym typeface="Wingdings" panose="05000000000000000000" pitchFamily="2" charset="2"/>
              </a:rPr>
              <a:t></a:t>
            </a:r>
            <a:r>
              <a:rPr lang="en-ID" dirty="0" err="1">
                <a:solidFill>
                  <a:srgbClr val="FFFF00"/>
                </a:solidFill>
              </a:rPr>
              <a:t>Nomor</a:t>
            </a:r>
            <a:r>
              <a:rPr lang="en-ID" dirty="0">
                <a:solidFill>
                  <a:srgbClr val="FFFF00"/>
                </a:solidFill>
              </a:rPr>
              <a:t>: 066/SP2H/LT/DRPM/2021 </a:t>
            </a:r>
            <a:r>
              <a:rPr lang="en-ID" dirty="0" err="1">
                <a:solidFill>
                  <a:srgbClr val="FFFF00"/>
                </a:solidFill>
              </a:rPr>
              <a:t>tanggal</a:t>
            </a:r>
            <a:r>
              <a:rPr lang="en-ID" dirty="0">
                <a:solidFill>
                  <a:srgbClr val="FFFF00"/>
                </a:solidFill>
              </a:rPr>
              <a:t> 18 </a:t>
            </a:r>
            <a:r>
              <a:rPr lang="en-ID" dirty="0" err="1">
                <a:solidFill>
                  <a:srgbClr val="FFFF00"/>
                </a:solidFill>
              </a:rPr>
              <a:t>Maret</a:t>
            </a:r>
            <a:r>
              <a:rPr lang="en-ID" dirty="0">
                <a:solidFill>
                  <a:srgbClr val="FFFF00"/>
                </a:solidFill>
              </a:rPr>
              <a:t> 2021</a:t>
            </a:r>
          </a:p>
          <a:p>
            <a:r>
              <a:rPr lang="en-ID" dirty="0" err="1"/>
              <a:t>Kontrak</a:t>
            </a:r>
            <a:r>
              <a:rPr lang="en-ID" dirty="0"/>
              <a:t> LLDIKTI V </a:t>
            </a:r>
            <a:r>
              <a:rPr lang="en-ID" dirty="0" err="1"/>
              <a:t>dgn</a:t>
            </a:r>
            <a:r>
              <a:rPr lang="en-ID" dirty="0"/>
              <a:t>. UAD</a:t>
            </a:r>
          </a:p>
          <a:p>
            <a:pPr marL="0" indent="0">
              <a:buNone/>
            </a:pPr>
            <a:r>
              <a:rPr lang="en-ID" dirty="0"/>
              <a:t>   </a:t>
            </a:r>
            <a:r>
              <a:rPr lang="en-ID" dirty="0">
                <a:solidFill>
                  <a:srgbClr val="FFFF00"/>
                </a:solidFill>
                <a:sym typeface="Wingdings" panose="05000000000000000000" pitchFamily="2" charset="2"/>
              </a:rPr>
              <a:t></a:t>
            </a:r>
            <a:r>
              <a:rPr lang="en-ID" dirty="0" err="1">
                <a:solidFill>
                  <a:srgbClr val="FFFF00"/>
                </a:solidFill>
              </a:rPr>
              <a:t>Nomor</a:t>
            </a:r>
            <a:r>
              <a:rPr lang="en-ID" dirty="0">
                <a:solidFill>
                  <a:srgbClr val="FFFF00"/>
                </a:solidFill>
              </a:rPr>
              <a:t>: 1804.7/LL5/PG/2021 </a:t>
            </a:r>
            <a:r>
              <a:rPr lang="en-ID" dirty="0" err="1">
                <a:solidFill>
                  <a:srgbClr val="FFFF00"/>
                </a:solidFill>
              </a:rPr>
              <a:t>tanggal</a:t>
            </a:r>
            <a:r>
              <a:rPr lang="en-ID" dirty="0">
                <a:solidFill>
                  <a:srgbClr val="FFFF00"/>
                </a:solidFill>
              </a:rPr>
              <a:t> 19 April 2021</a:t>
            </a:r>
          </a:p>
          <a:p>
            <a:r>
              <a:rPr lang="en-ID" dirty="0" err="1"/>
              <a:t>Kontrak</a:t>
            </a:r>
            <a:r>
              <a:rPr lang="en-ID" dirty="0"/>
              <a:t> UAD </a:t>
            </a:r>
            <a:r>
              <a:rPr lang="en-ID" dirty="0" err="1"/>
              <a:t>dgn</a:t>
            </a:r>
            <a:r>
              <a:rPr lang="en-ID" dirty="0"/>
              <a:t>. </a:t>
            </a:r>
            <a:r>
              <a:rPr lang="en-ID" dirty="0" err="1"/>
              <a:t>Peneliti</a:t>
            </a:r>
            <a:r>
              <a:rPr lang="en-ID" dirty="0"/>
              <a:t>: </a:t>
            </a:r>
          </a:p>
          <a:p>
            <a:pPr marL="0" indent="0">
              <a:buNone/>
            </a:pPr>
            <a:r>
              <a:rPr lang="en-ID" dirty="0">
                <a:solidFill>
                  <a:srgbClr val="002060"/>
                </a:solidFill>
              </a:rPr>
              <a:t>   </a:t>
            </a:r>
            <a:r>
              <a:rPr lang="en-ID" dirty="0">
                <a:solidFill>
                  <a:srgbClr val="FFFF00"/>
                </a:solidFill>
                <a:sym typeface="Wingdings" panose="05000000000000000000" pitchFamily="2" charset="2"/>
              </a:rPr>
              <a:t></a:t>
            </a:r>
            <a:r>
              <a:rPr lang="en-ID" dirty="0" err="1">
                <a:solidFill>
                  <a:srgbClr val="FFFF00"/>
                </a:solidFill>
              </a:rPr>
              <a:t>Lihat</a:t>
            </a:r>
            <a:r>
              <a:rPr lang="en-ID" dirty="0">
                <a:solidFill>
                  <a:srgbClr val="FFFF00"/>
                </a:solidFill>
              </a:rPr>
              <a:t> </a:t>
            </a:r>
            <a:r>
              <a:rPr lang="en-ID" dirty="0" err="1">
                <a:solidFill>
                  <a:srgbClr val="FFFF00"/>
                </a:solidFill>
              </a:rPr>
              <a:t>dokumen</a:t>
            </a:r>
            <a:r>
              <a:rPr lang="en-ID" dirty="0">
                <a:solidFill>
                  <a:srgbClr val="FFFF00"/>
                </a:solidFill>
              </a:rPr>
              <a:t>, </a:t>
            </a:r>
            <a:r>
              <a:rPr lang="en-ID" dirty="0" err="1">
                <a:solidFill>
                  <a:srgbClr val="FFFF00"/>
                </a:solidFill>
              </a:rPr>
              <a:t>tanggal</a:t>
            </a:r>
            <a:r>
              <a:rPr lang="en-ID" dirty="0">
                <a:solidFill>
                  <a:srgbClr val="FFFF00"/>
                </a:solidFill>
              </a:rPr>
              <a:t> 26 April 2021.</a:t>
            </a:r>
          </a:p>
          <a:p>
            <a:pPr marL="0" indent="0">
              <a:buNone/>
            </a:pPr>
            <a:r>
              <a:rPr lang="en-ID" dirty="0"/>
              <a:t>LAPORAN KEMAJUAN	: </a:t>
            </a:r>
            <a:r>
              <a:rPr lang="en-ID" dirty="0">
                <a:solidFill>
                  <a:srgbClr val="002060"/>
                </a:solidFill>
              </a:rPr>
              <a:t>18 September 2021</a:t>
            </a:r>
          </a:p>
          <a:p>
            <a:pPr marL="0" indent="0">
              <a:buNone/>
            </a:pPr>
            <a:r>
              <a:rPr lang="en-ID" dirty="0"/>
              <a:t>LAPORAN AKHIR	: </a:t>
            </a:r>
            <a:r>
              <a:rPr lang="en-ID" dirty="0">
                <a:solidFill>
                  <a:srgbClr val="002060"/>
                </a:solidFill>
              </a:rPr>
              <a:t>16 November 2021</a:t>
            </a:r>
            <a:endParaRPr lang="id-ID" dirty="0">
              <a:solidFill>
                <a:srgbClr val="002060"/>
              </a:solidFill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1608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E89DCE-D949-48D1-BB57-96B706653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Peneliti</a:t>
            </a:r>
            <a:r>
              <a:rPr lang="en-ID" dirty="0"/>
              <a:t> </a:t>
            </a:r>
            <a:endParaRPr lang="id-ID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5D9E3A68-557C-4A9B-98E1-FADB9530A7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4947719"/>
              </p:ext>
            </p:extLst>
          </p:nvPr>
        </p:nvGraphicFramePr>
        <p:xfrm>
          <a:off x="681037" y="2336799"/>
          <a:ext cx="10054695" cy="3471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1869">
                  <a:extLst>
                    <a:ext uri="{9D8B030D-6E8A-4147-A177-3AD203B41FA5}">
                      <a16:colId xmlns:a16="http://schemas.microsoft.com/office/drawing/2014/main" xmlns="" val="3573693499"/>
                    </a:ext>
                  </a:extLst>
                </a:gridCol>
                <a:gridCol w="1389070">
                  <a:extLst>
                    <a:ext uri="{9D8B030D-6E8A-4147-A177-3AD203B41FA5}">
                      <a16:colId xmlns:a16="http://schemas.microsoft.com/office/drawing/2014/main" xmlns="" val="3911469990"/>
                    </a:ext>
                  </a:extLst>
                </a:gridCol>
                <a:gridCol w="1586163">
                  <a:extLst>
                    <a:ext uri="{9D8B030D-6E8A-4147-A177-3AD203B41FA5}">
                      <a16:colId xmlns:a16="http://schemas.microsoft.com/office/drawing/2014/main" xmlns="" val="273599993"/>
                    </a:ext>
                  </a:extLst>
                </a:gridCol>
                <a:gridCol w="4446654">
                  <a:extLst>
                    <a:ext uri="{9D8B030D-6E8A-4147-A177-3AD203B41FA5}">
                      <a16:colId xmlns:a16="http://schemas.microsoft.com/office/drawing/2014/main" xmlns="" val="1458499193"/>
                    </a:ext>
                  </a:extLst>
                </a:gridCol>
                <a:gridCol w="2010939">
                  <a:extLst>
                    <a:ext uri="{9D8B030D-6E8A-4147-A177-3AD203B41FA5}">
                      <a16:colId xmlns:a16="http://schemas.microsoft.com/office/drawing/2014/main" xmlns="" val="1979332313"/>
                    </a:ext>
                  </a:extLst>
                </a:gridCol>
              </a:tblGrid>
              <a:tr h="7109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SKEMA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id-ID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JUDUL</a:t>
                      </a:r>
                      <a:endParaRPr lang="id-ID" sz="16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DANA PENELITIAN 2021 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35490393"/>
                  </a:ext>
                </a:extLst>
              </a:tr>
              <a:tr h="9783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SULISTYAWATI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Penelitian Kerjasama Antar Perguruan Tinggi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Developing COVID -19 Dashboard for Supporting Surveillance and Data Visualisation in Indonesia</a:t>
                      </a:r>
                      <a:endParaRPr lang="id-ID" sz="16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Rp</a:t>
                      </a:r>
                      <a:r>
                        <a:rPr lang="en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186.013.000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966221276"/>
                  </a:ext>
                </a:extLst>
              </a:tr>
              <a:tr h="10716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TOLE SUTIKNO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World Class Research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id-ID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Pengembangan Metode Maximum Power Point Tracking (MPPT) dan Pengendali DC-DC Boost Converter Berbasis Field Programmable Gate Array (FPGA) pada Sistem Photovoltaic</a:t>
                      </a:r>
                      <a:endParaRPr lang="id-ID" sz="16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Rp</a:t>
                      </a:r>
                      <a:r>
                        <a:rPr lang="en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117.900.000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36307220"/>
                  </a:ext>
                </a:extLst>
              </a:tr>
              <a:tr h="710903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Rp</a:t>
                      </a:r>
                      <a:r>
                        <a:rPr lang="en-ID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d-ID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303.913.000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59479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9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74DEC6-6AFD-42B8-BCA5-0348F7F97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2. Dokumen Kontrak Penelitian Tahun Jamak Penelitian Dasar dan Pengembangan/Kapasitas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807EE8-01BD-4FEA-BE22-3FB937A15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D" dirty="0" err="1"/>
              <a:t>Nomor</a:t>
            </a:r>
            <a:r>
              <a:rPr lang="en-ID" dirty="0"/>
              <a:t> Keputusan KPA: </a:t>
            </a:r>
            <a:r>
              <a:rPr lang="en-ID" dirty="0">
                <a:solidFill>
                  <a:srgbClr val="FFFF00"/>
                </a:solidFill>
              </a:rPr>
              <a:t>9/E1/KPT/2021</a:t>
            </a:r>
          </a:p>
          <a:p>
            <a:r>
              <a:rPr lang="en-ID" dirty="0" err="1"/>
              <a:t>Kontrak</a:t>
            </a:r>
            <a:r>
              <a:rPr lang="en-ID" dirty="0"/>
              <a:t> </a:t>
            </a:r>
            <a:r>
              <a:rPr lang="en-ID" dirty="0" err="1"/>
              <a:t>Kemenristek</a:t>
            </a:r>
            <a:r>
              <a:rPr lang="en-ID" dirty="0"/>
              <a:t>/Brin </a:t>
            </a:r>
            <a:r>
              <a:rPr lang="en-ID" dirty="0" err="1"/>
              <a:t>dgn</a:t>
            </a:r>
            <a:r>
              <a:rPr lang="en-ID" dirty="0"/>
              <a:t>. LLDIKTI V</a:t>
            </a:r>
            <a:endParaRPr lang="en-ID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ID" dirty="0">
                <a:solidFill>
                  <a:srgbClr val="FFFF00"/>
                </a:solidFill>
              </a:rPr>
              <a:t>   </a:t>
            </a:r>
            <a:r>
              <a:rPr lang="en-ID" dirty="0">
                <a:solidFill>
                  <a:srgbClr val="FFFF00"/>
                </a:solidFill>
                <a:sym typeface="Wingdings" panose="05000000000000000000" pitchFamily="2" charset="2"/>
              </a:rPr>
              <a:t></a:t>
            </a:r>
            <a:r>
              <a:rPr lang="en-ID" dirty="0" err="1">
                <a:solidFill>
                  <a:srgbClr val="FFFF00"/>
                </a:solidFill>
              </a:rPr>
              <a:t>Nomor</a:t>
            </a:r>
            <a:r>
              <a:rPr lang="en-ID" dirty="0">
                <a:solidFill>
                  <a:srgbClr val="FFFF00"/>
                </a:solidFill>
              </a:rPr>
              <a:t>: 165/SP2H/LT/DRPM/2021 </a:t>
            </a:r>
            <a:r>
              <a:rPr lang="en-ID" dirty="0" err="1">
                <a:solidFill>
                  <a:srgbClr val="FFFF00"/>
                </a:solidFill>
              </a:rPr>
              <a:t>tanggal</a:t>
            </a:r>
            <a:r>
              <a:rPr lang="en-ID" dirty="0">
                <a:solidFill>
                  <a:srgbClr val="FFFF00"/>
                </a:solidFill>
              </a:rPr>
              <a:t> 18 </a:t>
            </a:r>
            <a:r>
              <a:rPr lang="en-ID" dirty="0" err="1">
                <a:solidFill>
                  <a:srgbClr val="FFFF00"/>
                </a:solidFill>
              </a:rPr>
              <a:t>Maret</a:t>
            </a:r>
            <a:r>
              <a:rPr lang="en-ID" dirty="0">
                <a:solidFill>
                  <a:srgbClr val="FFFF00"/>
                </a:solidFill>
              </a:rPr>
              <a:t> 2021</a:t>
            </a:r>
          </a:p>
          <a:p>
            <a:r>
              <a:rPr lang="en-ID" dirty="0" err="1"/>
              <a:t>Kontrak</a:t>
            </a:r>
            <a:r>
              <a:rPr lang="en-ID" dirty="0"/>
              <a:t> LLDIKTI V </a:t>
            </a:r>
            <a:r>
              <a:rPr lang="en-ID" dirty="0" err="1"/>
              <a:t>dgn</a:t>
            </a:r>
            <a:r>
              <a:rPr lang="en-ID" dirty="0"/>
              <a:t>. UAD</a:t>
            </a:r>
            <a:endParaRPr lang="en-ID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ID" dirty="0">
                <a:solidFill>
                  <a:srgbClr val="FFFF00"/>
                </a:solidFill>
              </a:rPr>
              <a:t>   </a:t>
            </a:r>
            <a:r>
              <a:rPr lang="en-ID" dirty="0">
                <a:solidFill>
                  <a:srgbClr val="FFFF00"/>
                </a:solidFill>
                <a:sym typeface="Wingdings" panose="05000000000000000000" pitchFamily="2" charset="2"/>
              </a:rPr>
              <a:t></a:t>
            </a:r>
            <a:r>
              <a:rPr lang="en-ID" dirty="0" err="1">
                <a:solidFill>
                  <a:srgbClr val="FFFF00"/>
                </a:solidFill>
              </a:rPr>
              <a:t>Nomor</a:t>
            </a:r>
            <a:r>
              <a:rPr lang="en-ID" dirty="0">
                <a:solidFill>
                  <a:srgbClr val="FFFF00"/>
                </a:solidFill>
              </a:rPr>
              <a:t>: 1805.6/LL5/PG/2021 </a:t>
            </a:r>
            <a:r>
              <a:rPr lang="en-ID" dirty="0" err="1">
                <a:solidFill>
                  <a:srgbClr val="FFFF00"/>
                </a:solidFill>
              </a:rPr>
              <a:t>tanggal</a:t>
            </a:r>
            <a:r>
              <a:rPr lang="en-ID" dirty="0">
                <a:solidFill>
                  <a:srgbClr val="FFFF00"/>
                </a:solidFill>
              </a:rPr>
              <a:t> 19 April 2021</a:t>
            </a:r>
          </a:p>
          <a:p>
            <a:r>
              <a:rPr lang="en-ID" dirty="0" err="1"/>
              <a:t>Kontrak</a:t>
            </a:r>
            <a:r>
              <a:rPr lang="en-ID" dirty="0"/>
              <a:t> UAD </a:t>
            </a:r>
            <a:r>
              <a:rPr lang="en-ID" dirty="0" err="1"/>
              <a:t>dgn</a:t>
            </a:r>
            <a:r>
              <a:rPr lang="en-ID" dirty="0"/>
              <a:t>. </a:t>
            </a:r>
            <a:r>
              <a:rPr lang="en-ID" dirty="0" err="1"/>
              <a:t>Peneliti</a:t>
            </a:r>
            <a:r>
              <a:rPr lang="en-ID" dirty="0"/>
              <a:t>: </a:t>
            </a:r>
            <a:endParaRPr lang="en-ID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ID" dirty="0">
                <a:solidFill>
                  <a:srgbClr val="FFFF00"/>
                </a:solidFill>
              </a:rPr>
              <a:t>   </a:t>
            </a:r>
            <a:r>
              <a:rPr lang="en-ID" dirty="0">
                <a:solidFill>
                  <a:srgbClr val="FFFF00"/>
                </a:solidFill>
                <a:sym typeface="Wingdings" panose="05000000000000000000" pitchFamily="2" charset="2"/>
              </a:rPr>
              <a:t></a:t>
            </a:r>
            <a:r>
              <a:rPr lang="en-ID" dirty="0" err="1">
                <a:solidFill>
                  <a:srgbClr val="FFFF00"/>
                </a:solidFill>
              </a:rPr>
              <a:t>Lihat</a:t>
            </a:r>
            <a:r>
              <a:rPr lang="en-ID" dirty="0">
                <a:solidFill>
                  <a:srgbClr val="FFFF00"/>
                </a:solidFill>
              </a:rPr>
              <a:t> </a:t>
            </a:r>
            <a:r>
              <a:rPr lang="en-ID" dirty="0" err="1">
                <a:solidFill>
                  <a:srgbClr val="FFFF00"/>
                </a:solidFill>
              </a:rPr>
              <a:t>dokumen</a:t>
            </a:r>
            <a:r>
              <a:rPr lang="en-ID" dirty="0">
                <a:solidFill>
                  <a:srgbClr val="FFFF00"/>
                </a:solidFill>
              </a:rPr>
              <a:t>, </a:t>
            </a:r>
            <a:r>
              <a:rPr lang="en-ID" dirty="0" err="1">
                <a:solidFill>
                  <a:srgbClr val="FFFF00"/>
                </a:solidFill>
              </a:rPr>
              <a:t>tanggal</a:t>
            </a:r>
            <a:r>
              <a:rPr lang="en-ID" dirty="0">
                <a:solidFill>
                  <a:srgbClr val="FFFF00"/>
                </a:solidFill>
              </a:rPr>
              <a:t> 26 April 2021.</a:t>
            </a:r>
          </a:p>
          <a:p>
            <a:pPr marL="0" indent="0">
              <a:buNone/>
            </a:pPr>
            <a:r>
              <a:rPr lang="en-ID" dirty="0"/>
              <a:t>LAPORAN KEMAJUAN	: </a:t>
            </a:r>
            <a:r>
              <a:rPr lang="en-ID" dirty="0">
                <a:solidFill>
                  <a:srgbClr val="002060"/>
                </a:solidFill>
              </a:rPr>
              <a:t>---</a:t>
            </a:r>
          </a:p>
          <a:p>
            <a:pPr marL="0" indent="0">
              <a:buNone/>
            </a:pPr>
            <a:r>
              <a:rPr lang="en-ID" dirty="0"/>
              <a:t>LAPORAN AKHIR	: </a:t>
            </a:r>
            <a:r>
              <a:rPr lang="en-ID" dirty="0">
                <a:solidFill>
                  <a:srgbClr val="002060"/>
                </a:solidFill>
              </a:rPr>
              <a:t>16 November 2021</a:t>
            </a:r>
            <a:endParaRPr lang="id-ID" dirty="0">
              <a:solidFill>
                <a:srgbClr val="002060"/>
              </a:solidFill>
            </a:endParaRPr>
          </a:p>
          <a:p>
            <a:endParaRPr lang="id-ID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2293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106C0C-6F85-4B82-9CA1-4B7A2F513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Peneliti</a:t>
            </a:r>
            <a:endParaRPr lang="id-ID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D40C6AF1-3927-402C-AE18-3E349EF786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3567397"/>
              </p:ext>
            </p:extLst>
          </p:nvPr>
        </p:nvGraphicFramePr>
        <p:xfrm>
          <a:off x="0" y="1988262"/>
          <a:ext cx="12192000" cy="5296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845">
                  <a:extLst>
                    <a:ext uri="{9D8B030D-6E8A-4147-A177-3AD203B41FA5}">
                      <a16:colId xmlns:a16="http://schemas.microsoft.com/office/drawing/2014/main" xmlns="" val="592821922"/>
                    </a:ext>
                  </a:extLst>
                </a:gridCol>
                <a:gridCol w="1803837">
                  <a:extLst>
                    <a:ext uri="{9D8B030D-6E8A-4147-A177-3AD203B41FA5}">
                      <a16:colId xmlns:a16="http://schemas.microsoft.com/office/drawing/2014/main" xmlns="" val="372384389"/>
                    </a:ext>
                  </a:extLst>
                </a:gridCol>
                <a:gridCol w="2187869">
                  <a:extLst>
                    <a:ext uri="{9D8B030D-6E8A-4147-A177-3AD203B41FA5}">
                      <a16:colId xmlns:a16="http://schemas.microsoft.com/office/drawing/2014/main" xmlns="" val="2803956089"/>
                    </a:ext>
                  </a:extLst>
                </a:gridCol>
                <a:gridCol w="5689471">
                  <a:extLst>
                    <a:ext uri="{9D8B030D-6E8A-4147-A177-3AD203B41FA5}">
                      <a16:colId xmlns:a16="http://schemas.microsoft.com/office/drawing/2014/main" xmlns="" val="2381096944"/>
                    </a:ext>
                  </a:extLst>
                </a:gridCol>
                <a:gridCol w="1856978">
                  <a:extLst>
                    <a:ext uri="{9D8B030D-6E8A-4147-A177-3AD203B41FA5}">
                      <a16:colId xmlns:a16="http://schemas.microsoft.com/office/drawing/2014/main" xmlns="" val="3163518705"/>
                    </a:ext>
                  </a:extLst>
                </a:gridCol>
              </a:tblGrid>
              <a:tr h="569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SKEMA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JUDUL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DANA PENELITIAN 2021 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761193465"/>
                  </a:ext>
                </a:extLst>
              </a:tr>
              <a:tr h="569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DYAH ARYANI PERWITASARI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Penelitian Dasar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Penentuan Nilai Utilitas Pasien Kanker dengan Menggunakan EORTC QLQ C30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Rp  185.350.000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82500692"/>
                  </a:ext>
                </a:extLst>
              </a:tr>
              <a:tr h="569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SOLIKHAH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Penelitian Dasar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Model pengembangan instrumen dan uji psychometric properties instrumen kualitas hidup kanker payudara dan kanker servik di era pandemi covid-19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Rp  307.000.000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53075917"/>
                  </a:ext>
                </a:extLst>
              </a:tr>
              <a:tr h="569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SUPARMAN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Penelitian Dasar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Estimasi Bayesian untuk model AR menggunakan Reversible Jump MCMC: perbandingan antara galat laplace dan normal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Rp  63.920.000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86971072"/>
                  </a:ext>
                </a:extLst>
              </a:tr>
              <a:tr h="569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SUPARMAN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Penelitian Dasar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Deteksi Bayesian untuk signal bergalat multiplikatif  Rayleigh dan Inverse Gamma berbasis reversible jump MCMC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Rp  82.550.000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867952255"/>
                  </a:ext>
                </a:extLst>
              </a:tr>
              <a:tr h="1453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CHOIRUL FAJRI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Penelitian Dasar Unggulan Perguruan Tinggi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ANALISIS KEBERLANJUTAN PROGRAM CORP ORATE SOCIAL RESPONSIBILITY (CSR)  SEBAGAI  PROGRAM INOVASI  DESA DI GUNUNG KIDUL DAERAH ISTIMEWA YOGYAKARTA</a:t>
                      </a:r>
                      <a:r>
                        <a:rPr lang="en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(Studi Kasus di Desa Wisata Bejiharjo, Desa Wisata Nglanggeran, dan Desa Wisata Gedangsari)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Rp  84.885.000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26524255"/>
                  </a:ext>
                </a:extLst>
              </a:tr>
              <a:tr h="569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DYAH ARYANI PERWITASARI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Penelitian Dasar Unggulan Perguruan Tinggi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Kepatuhan Peresepan Antibiotik Pada Pasien Pneumonia di rumah sakit wilayah Yogyakarta dan Bandung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Rp  147.175.000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862627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96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106C0C-6F85-4B82-9CA1-4B7A2F513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Peneliti</a:t>
            </a:r>
            <a:endParaRPr lang="id-ID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D40C6AF1-3927-402C-AE18-3E349EF786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7794974"/>
              </p:ext>
            </p:extLst>
          </p:nvPr>
        </p:nvGraphicFramePr>
        <p:xfrm>
          <a:off x="0" y="1990620"/>
          <a:ext cx="12192000" cy="5112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845">
                  <a:extLst>
                    <a:ext uri="{9D8B030D-6E8A-4147-A177-3AD203B41FA5}">
                      <a16:colId xmlns:a16="http://schemas.microsoft.com/office/drawing/2014/main" xmlns="" val="592821922"/>
                    </a:ext>
                  </a:extLst>
                </a:gridCol>
                <a:gridCol w="1803837">
                  <a:extLst>
                    <a:ext uri="{9D8B030D-6E8A-4147-A177-3AD203B41FA5}">
                      <a16:colId xmlns:a16="http://schemas.microsoft.com/office/drawing/2014/main" xmlns="" val="372384389"/>
                    </a:ext>
                  </a:extLst>
                </a:gridCol>
                <a:gridCol w="2187868">
                  <a:extLst>
                    <a:ext uri="{9D8B030D-6E8A-4147-A177-3AD203B41FA5}">
                      <a16:colId xmlns:a16="http://schemas.microsoft.com/office/drawing/2014/main" xmlns="" val="2803956089"/>
                    </a:ext>
                  </a:extLst>
                </a:gridCol>
                <a:gridCol w="5689471">
                  <a:extLst>
                    <a:ext uri="{9D8B030D-6E8A-4147-A177-3AD203B41FA5}">
                      <a16:colId xmlns:a16="http://schemas.microsoft.com/office/drawing/2014/main" xmlns="" val="2381096944"/>
                    </a:ext>
                  </a:extLst>
                </a:gridCol>
                <a:gridCol w="1856979">
                  <a:extLst>
                    <a:ext uri="{9D8B030D-6E8A-4147-A177-3AD203B41FA5}">
                      <a16:colId xmlns:a16="http://schemas.microsoft.com/office/drawing/2014/main" xmlns="" val="3163518705"/>
                    </a:ext>
                  </a:extLst>
                </a:gridCol>
              </a:tblGrid>
              <a:tr h="5378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SKEMA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JUDUL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DANA PENELITIAN 2021 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761193465"/>
                  </a:ext>
                </a:extLst>
              </a:tr>
              <a:tr h="5378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MURINTO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Penelitian Dasar Unggulan Perguruan Tinggi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Pengembangan Model Particle Swarm Optimization Berbasiskan Chaotic Map dan Bobot Inersia Pada Segmentasi Citra Warna 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Rp  60.628.000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107962300"/>
                  </a:ext>
                </a:extLst>
              </a:tr>
              <a:tr h="816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NURKHASANAH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Penelitian Dasar Unggulan Perguruan Tinggi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Pemanfaatan ekstrak bengle (Zingiber cassumunar Roxb) sebagai pencegahan hiperlipidemia: kajian mekanisme antioksidan dan formulasinya sebagai pangan fungsional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Rp  244.920.000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91775199"/>
                  </a:ext>
                </a:extLst>
              </a:tr>
              <a:tr h="1094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SUYATNO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Penelitian Dasar Unggulan Perguruan Tinggi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PENGEMBANGAN WILL TO MEANING UNTUK MENINGKATKAN PROFESIONALISME GURU DENGAN PENDEKATAN LIVING VALUES EDUCATION BAGI GURU-GURU SMP DI KALIMANTAN TIMUR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Rp  285.530.000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80790574"/>
                  </a:ext>
                </a:extLst>
              </a:tr>
              <a:tr h="816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HANUM HANIFA SUKMA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Penelitian Kerjasama Antar Perguruan Tinggi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Pengembangan trace book tematik untuk meningkatkan keterampilan membaca, menulis, dan berhitung bagi peserta didik slow learner di Sekolah Dasar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Rp  92.911.000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79661158"/>
                  </a:ext>
                </a:extLst>
              </a:tr>
              <a:tr h="5378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DYAH ARYANI PERWITASARI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World Class Research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Model Peningkatan Pengetahuan dan Kepatuhan Pasien Tuberkulosis: Tinjauan Efek Samping Hepatotoksisitas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Rp  223.037.000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54250918"/>
                  </a:ext>
                </a:extLst>
              </a:tr>
              <a:tr h="527336">
                <a:tc>
                  <a:txBody>
                    <a:bodyPr/>
                    <a:lstStyle/>
                    <a:p>
                      <a:endParaRPr lang="id-ID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Rp </a:t>
                      </a:r>
                      <a:r>
                        <a:rPr lang="id-ID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lang="en-ID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id-ID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777</a:t>
                      </a:r>
                      <a:r>
                        <a:rPr lang="en-ID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id-ID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906</a:t>
                      </a:r>
                      <a:r>
                        <a:rPr lang="en-ID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id-ID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73910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80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89CB33-6729-4ECB-BB87-A78F8AA97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3. Dokumen Kontrak Penelitian Tahun Tunggal Penelitian </a:t>
            </a:r>
            <a:r>
              <a:rPr lang="en-US" dirty="0" err="1" smtClean="0"/>
              <a:t>Terapan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B1A5BD-82E1-42EE-919F-D1CFDCD84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D" dirty="0" err="1"/>
              <a:t>Nomor</a:t>
            </a:r>
            <a:r>
              <a:rPr lang="en-ID" dirty="0"/>
              <a:t> Keputusan KPA: </a:t>
            </a:r>
            <a:r>
              <a:rPr lang="en-ID" dirty="0">
                <a:solidFill>
                  <a:srgbClr val="FFFF00"/>
                </a:solidFill>
              </a:rPr>
              <a:t>10/E1/KPT/2021</a:t>
            </a:r>
          </a:p>
          <a:p>
            <a:r>
              <a:rPr lang="en-ID" dirty="0" err="1"/>
              <a:t>Kontrak</a:t>
            </a:r>
            <a:r>
              <a:rPr lang="en-ID" dirty="0"/>
              <a:t> </a:t>
            </a:r>
            <a:r>
              <a:rPr lang="en-ID" dirty="0" err="1"/>
              <a:t>Kemenristek</a:t>
            </a:r>
            <a:r>
              <a:rPr lang="en-ID" dirty="0"/>
              <a:t>/Brin </a:t>
            </a:r>
            <a:r>
              <a:rPr lang="en-ID" dirty="0" err="1"/>
              <a:t>dgn</a:t>
            </a:r>
            <a:r>
              <a:rPr lang="en-ID" dirty="0"/>
              <a:t>. LLDIKTI V</a:t>
            </a:r>
            <a:endParaRPr lang="en-ID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ID" dirty="0">
                <a:solidFill>
                  <a:srgbClr val="FFFF00"/>
                </a:solidFill>
              </a:rPr>
              <a:t>   </a:t>
            </a:r>
            <a:r>
              <a:rPr lang="en-ID" dirty="0">
                <a:solidFill>
                  <a:srgbClr val="FFFF00"/>
                </a:solidFill>
                <a:sym typeface="Wingdings" panose="05000000000000000000" pitchFamily="2" charset="2"/>
              </a:rPr>
              <a:t></a:t>
            </a:r>
            <a:r>
              <a:rPr lang="en-ID" dirty="0" err="1">
                <a:solidFill>
                  <a:srgbClr val="FFFF00"/>
                </a:solidFill>
              </a:rPr>
              <a:t>Nomor</a:t>
            </a:r>
            <a:r>
              <a:rPr lang="en-ID" dirty="0">
                <a:solidFill>
                  <a:srgbClr val="FFFF00"/>
                </a:solidFill>
              </a:rPr>
              <a:t>: 236/SP2H/LT/DRPM/2021 </a:t>
            </a:r>
            <a:r>
              <a:rPr lang="en-ID" dirty="0" err="1">
                <a:solidFill>
                  <a:srgbClr val="FFFF00"/>
                </a:solidFill>
              </a:rPr>
              <a:t>tanggal</a:t>
            </a:r>
            <a:r>
              <a:rPr lang="en-ID" dirty="0">
                <a:solidFill>
                  <a:srgbClr val="FFFF00"/>
                </a:solidFill>
              </a:rPr>
              <a:t> 18 </a:t>
            </a:r>
            <a:r>
              <a:rPr lang="en-ID" dirty="0" err="1">
                <a:solidFill>
                  <a:srgbClr val="FFFF00"/>
                </a:solidFill>
              </a:rPr>
              <a:t>Maret</a:t>
            </a:r>
            <a:r>
              <a:rPr lang="en-ID" dirty="0">
                <a:solidFill>
                  <a:srgbClr val="FFFF00"/>
                </a:solidFill>
              </a:rPr>
              <a:t> 2021</a:t>
            </a:r>
          </a:p>
          <a:p>
            <a:r>
              <a:rPr lang="en-ID" dirty="0" err="1"/>
              <a:t>Kontrak</a:t>
            </a:r>
            <a:r>
              <a:rPr lang="en-ID" dirty="0"/>
              <a:t> LLDIKTI V </a:t>
            </a:r>
            <a:r>
              <a:rPr lang="en-ID" dirty="0" err="1"/>
              <a:t>dgn</a:t>
            </a:r>
            <a:r>
              <a:rPr lang="en-ID" dirty="0"/>
              <a:t>. UAD</a:t>
            </a:r>
            <a:endParaRPr lang="en-ID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ID" dirty="0">
                <a:solidFill>
                  <a:srgbClr val="FFFF00"/>
                </a:solidFill>
              </a:rPr>
              <a:t>   </a:t>
            </a:r>
            <a:r>
              <a:rPr lang="en-ID" dirty="0">
                <a:solidFill>
                  <a:srgbClr val="FFFF00"/>
                </a:solidFill>
                <a:sym typeface="Wingdings" panose="05000000000000000000" pitchFamily="2" charset="2"/>
              </a:rPr>
              <a:t></a:t>
            </a:r>
            <a:r>
              <a:rPr lang="en-ID" dirty="0" err="1">
                <a:solidFill>
                  <a:srgbClr val="FFFF00"/>
                </a:solidFill>
              </a:rPr>
              <a:t>Nomor</a:t>
            </a:r>
            <a:r>
              <a:rPr lang="en-ID" dirty="0">
                <a:solidFill>
                  <a:srgbClr val="FFFF00"/>
                </a:solidFill>
              </a:rPr>
              <a:t>: 1806.4/LL5/PG/2021 </a:t>
            </a:r>
            <a:r>
              <a:rPr lang="en-ID" dirty="0" err="1">
                <a:solidFill>
                  <a:srgbClr val="FFFF00"/>
                </a:solidFill>
              </a:rPr>
              <a:t>tanggal</a:t>
            </a:r>
            <a:r>
              <a:rPr lang="en-ID" dirty="0">
                <a:solidFill>
                  <a:srgbClr val="FFFF00"/>
                </a:solidFill>
              </a:rPr>
              <a:t> 19 April 2021</a:t>
            </a:r>
          </a:p>
          <a:p>
            <a:r>
              <a:rPr lang="en-ID" dirty="0" err="1"/>
              <a:t>Kontrak</a:t>
            </a:r>
            <a:r>
              <a:rPr lang="en-ID" dirty="0"/>
              <a:t> UAD </a:t>
            </a:r>
            <a:r>
              <a:rPr lang="en-ID" dirty="0" err="1"/>
              <a:t>dgn</a:t>
            </a:r>
            <a:r>
              <a:rPr lang="en-ID" dirty="0"/>
              <a:t>. </a:t>
            </a:r>
            <a:r>
              <a:rPr lang="en-ID" dirty="0" err="1"/>
              <a:t>Peneliti</a:t>
            </a:r>
            <a:r>
              <a:rPr lang="en-ID" dirty="0"/>
              <a:t>: </a:t>
            </a:r>
            <a:endParaRPr lang="en-ID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ID" dirty="0">
                <a:solidFill>
                  <a:srgbClr val="FFFF00"/>
                </a:solidFill>
              </a:rPr>
              <a:t>   </a:t>
            </a:r>
            <a:r>
              <a:rPr lang="en-ID" dirty="0">
                <a:solidFill>
                  <a:srgbClr val="FFFF00"/>
                </a:solidFill>
                <a:sym typeface="Wingdings" panose="05000000000000000000" pitchFamily="2" charset="2"/>
              </a:rPr>
              <a:t></a:t>
            </a:r>
            <a:r>
              <a:rPr lang="en-ID" dirty="0" err="1">
                <a:solidFill>
                  <a:srgbClr val="FFFF00"/>
                </a:solidFill>
              </a:rPr>
              <a:t>Lihat</a:t>
            </a:r>
            <a:r>
              <a:rPr lang="en-ID" dirty="0">
                <a:solidFill>
                  <a:srgbClr val="FFFF00"/>
                </a:solidFill>
              </a:rPr>
              <a:t> </a:t>
            </a:r>
            <a:r>
              <a:rPr lang="en-ID" dirty="0" err="1">
                <a:solidFill>
                  <a:srgbClr val="FFFF00"/>
                </a:solidFill>
              </a:rPr>
              <a:t>dokumen</a:t>
            </a:r>
            <a:r>
              <a:rPr lang="en-ID" dirty="0">
                <a:solidFill>
                  <a:srgbClr val="FFFF00"/>
                </a:solidFill>
              </a:rPr>
              <a:t>, </a:t>
            </a:r>
            <a:r>
              <a:rPr lang="en-ID" dirty="0" err="1">
                <a:solidFill>
                  <a:srgbClr val="FFFF00"/>
                </a:solidFill>
              </a:rPr>
              <a:t>tanggal</a:t>
            </a:r>
            <a:r>
              <a:rPr lang="en-ID" dirty="0">
                <a:solidFill>
                  <a:srgbClr val="FFFF00"/>
                </a:solidFill>
              </a:rPr>
              <a:t> 26 April 2021.</a:t>
            </a:r>
          </a:p>
          <a:p>
            <a:pPr marL="0" indent="0">
              <a:buNone/>
            </a:pPr>
            <a:r>
              <a:rPr lang="en-ID" dirty="0"/>
              <a:t>LAPORAN KEMAJUAN	: </a:t>
            </a:r>
            <a:r>
              <a:rPr lang="en-ID" dirty="0">
                <a:solidFill>
                  <a:srgbClr val="002060"/>
                </a:solidFill>
              </a:rPr>
              <a:t>18 September 2021</a:t>
            </a:r>
          </a:p>
          <a:p>
            <a:pPr marL="0" indent="0">
              <a:buNone/>
            </a:pPr>
            <a:r>
              <a:rPr lang="en-ID" dirty="0"/>
              <a:t>LAPORAN AKHIR	: </a:t>
            </a:r>
            <a:r>
              <a:rPr lang="en-ID" dirty="0">
                <a:solidFill>
                  <a:srgbClr val="002060"/>
                </a:solidFill>
              </a:rPr>
              <a:t>16 November 2021</a:t>
            </a:r>
            <a:endParaRPr lang="id-ID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9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484</TotalTime>
  <Words>1209</Words>
  <Application>Microsoft Office PowerPoint</Application>
  <PresentationFormat>Widescreen</PresentationFormat>
  <Paragraphs>248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Times New Roman</vt:lpstr>
      <vt:lpstr>Trebuchet MS</vt:lpstr>
      <vt:lpstr>Wingdings</vt:lpstr>
      <vt:lpstr>Yu Mincho</vt:lpstr>
      <vt:lpstr>Berlin</vt:lpstr>
      <vt:lpstr>Sosialisasi Sub Kontrak Riset DRPM 2021</vt:lpstr>
      <vt:lpstr>4 (empat) jenis dokumen kontrak:</vt:lpstr>
      <vt:lpstr>Perolehan Dana Penelitian 2021</vt:lpstr>
      <vt:lpstr>1. Dokumen Kontrak Penelitian Tahun Tunggal Penelitian Dasar dan Pengembangan/Kapasitas</vt:lpstr>
      <vt:lpstr>Peneliti </vt:lpstr>
      <vt:lpstr>2. Dokumen Kontrak Penelitian Tahun Jamak Penelitian Dasar dan Pengembangan/Kapasitas</vt:lpstr>
      <vt:lpstr>Peneliti</vt:lpstr>
      <vt:lpstr>Peneliti</vt:lpstr>
      <vt:lpstr>3. Dokumen Kontrak Penelitian Tahun Tunggal Penelitian Terapan</vt:lpstr>
      <vt:lpstr>Peneliti</vt:lpstr>
      <vt:lpstr>4. Dokumen Kontrak Penelitian Tahun Jamak Penelitian Terapan</vt:lpstr>
      <vt:lpstr>Peneliti </vt:lpstr>
      <vt:lpstr>Peneliti </vt:lpstr>
      <vt:lpstr>KEWAJIBAN PENELITI</vt:lpstr>
      <vt:lpstr>KEWAJIBAN PENELITI</vt:lpstr>
      <vt:lpstr>Kewajiban Peneliti Terkait Kontrak</vt:lpstr>
      <vt:lpstr>Kewajiban Peneliti Terkait Kontrak</vt:lpstr>
      <vt:lpstr>Kapan Dana Turun?</vt:lpstr>
      <vt:lpstr>Penting disiapkan peneliti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Nashir Hack</dc:creator>
  <cp:lastModifiedBy>LPPM UAD118</cp:lastModifiedBy>
  <cp:revision>27</cp:revision>
  <dcterms:created xsi:type="dcterms:W3CDTF">2021-05-01T11:20:45Z</dcterms:created>
  <dcterms:modified xsi:type="dcterms:W3CDTF">2021-05-07T04:10:01Z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